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1"/>
  </p:notesMasterIdLst>
  <p:handoutMasterIdLst>
    <p:handoutMasterId r:id="rId42"/>
  </p:handoutMasterIdLst>
  <p:sldIdLst>
    <p:sldId id="278" r:id="rId2"/>
    <p:sldId id="451" r:id="rId3"/>
    <p:sldId id="513" r:id="rId4"/>
    <p:sldId id="531" r:id="rId5"/>
    <p:sldId id="532" r:id="rId6"/>
    <p:sldId id="533" r:id="rId7"/>
    <p:sldId id="520" r:id="rId8"/>
    <p:sldId id="485" r:id="rId9"/>
    <p:sldId id="480" r:id="rId10"/>
    <p:sldId id="481" r:id="rId11"/>
    <p:sldId id="510" r:id="rId12"/>
    <p:sldId id="445" r:id="rId13"/>
    <p:sldId id="534" r:id="rId14"/>
    <p:sldId id="519" r:id="rId15"/>
    <p:sldId id="484" r:id="rId16"/>
    <p:sldId id="512" r:id="rId17"/>
    <p:sldId id="474" r:id="rId18"/>
    <p:sldId id="492" r:id="rId19"/>
    <p:sldId id="496" r:id="rId20"/>
    <p:sldId id="491" r:id="rId21"/>
    <p:sldId id="475" r:id="rId22"/>
    <p:sldId id="498" r:id="rId23"/>
    <p:sldId id="494" r:id="rId24"/>
    <p:sldId id="500" r:id="rId25"/>
    <p:sldId id="508" r:id="rId26"/>
    <p:sldId id="502" r:id="rId27"/>
    <p:sldId id="501" r:id="rId28"/>
    <p:sldId id="527" r:id="rId29"/>
    <p:sldId id="504" r:id="rId30"/>
    <p:sldId id="521" r:id="rId31"/>
    <p:sldId id="476" r:id="rId32"/>
    <p:sldId id="516" r:id="rId33"/>
    <p:sldId id="535" r:id="rId34"/>
    <p:sldId id="477" r:id="rId35"/>
    <p:sldId id="515" r:id="rId36"/>
    <p:sldId id="537" r:id="rId37"/>
    <p:sldId id="538" r:id="rId38"/>
    <p:sldId id="522" r:id="rId39"/>
    <p:sldId id="396" r:id="rId4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12" autoAdjust="0"/>
    <p:restoredTop sz="86379"/>
  </p:normalViewPr>
  <p:slideViewPr>
    <p:cSldViewPr snapToGrid="0">
      <p:cViewPr varScale="1">
        <p:scale>
          <a:sx n="120" d="100"/>
          <a:sy n="120" d="100"/>
        </p:scale>
        <p:origin x="216" y="2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notesViewPr>
    <p:cSldViewPr snapToGrid="0">
      <p:cViewPr varScale="1">
        <p:scale>
          <a:sx n="156" d="100"/>
          <a:sy n="156" d="100"/>
        </p:scale>
        <p:origin x="372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CC58626-4131-854F-8C3B-9EA21D20B0D2}" type="datetimeFigureOut">
              <a:rPr lang="en-US"/>
              <a:pPr>
                <a:defRPr/>
              </a:pPr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034D00B-A8A2-D54A-BD90-328904BCD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E2086A-64DE-AC47-91B2-6CA5C4D006AC}" type="datetimeFigureOut">
              <a:rPr lang="en-US"/>
              <a:pPr>
                <a:defRPr/>
              </a:pPr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FE5B822-F586-FC4A-B956-3DF387F7B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075" y="541020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B0D0E-CD12-C54B-9C5D-965AED7E2C43}" type="datetime1">
              <a:rPr lang="en-US" smtClean="0"/>
              <a:t>5/17/18</a:t>
            </a:fld>
            <a:endParaRPr lang="en-U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0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475" y="5410200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17B6-960B-BD42-86F8-068FEC494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4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2CAA6-B743-0C47-B0F1-0AB22BB3CDE6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19849-4D4B-4448-AB58-18E5A262C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D8522-4B7F-3749-B308-4CA7159C46AA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3C011-BAC5-4643-B5C7-28919421C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39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9pPr>
          </a:lstStyle>
          <a:p>
            <a:pPr algn="r" eaLnBrk="1" hangingPunct="1"/>
            <a:r>
              <a:rPr lang="en-US" altLang="x-none" sz="8000">
                <a:ea typeface="Trebuchet MS" charset="0"/>
                <a:cs typeface="Trebuchet MS" charset="0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w Cen MT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</a:defRPr>
            </a:lvl9pPr>
          </a:lstStyle>
          <a:p>
            <a:pPr algn="r" eaLnBrk="1" hangingPunct="1"/>
            <a:r>
              <a:rPr lang="en-US" altLang="x-none" sz="8000">
                <a:ea typeface="Trebuchet MS" charset="0"/>
                <a:cs typeface="Trebuchet MS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8EC31-DB15-B34C-903E-12C8C8B4515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B186F-63C8-3F4A-90B5-9355C8543F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13AA5-E8F9-A94C-9B4F-1298CB886C1F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CC219-DCC0-8C4F-A3F6-F0320F8819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80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61141-8527-2E48-B809-7F8EEC19BBE1}" type="datetime1">
              <a:rPr lang="en-US" smtClean="0"/>
              <a:t>5/17/18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5A8B3-C2C8-BA4C-8ED9-146AFDF2BC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4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6FB1A-7D4A-544F-B504-29E94E66394D}" type="datetime1">
              <a:rPr lang="en-US" smtClean="0"/>
              <a:t>5/17/18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1F102-F0EA-6E46-AA4C-21715E535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1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EC6C7-7E63-7143-B4CF-267393A96439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8A8B6-9405-BB4F-9B08-051CF8585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7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8ED67-2B07-3C4B-B6F8-69C2198F7B82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19422-02FB-B044-8D45-95687B2E8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4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C9ACA-7F4C-C240-9810-F39E865828DA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283E-B9B6-C14D-8443-837E2E352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8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11659-EBAB-BB43-A496-77613A7819FA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871E7-1E1D-7B4C-A605-5CF4FCE91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D52DE-15AA-9F4B-AFA2-1385DA7D7378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911AD-BC29-D144-8062-C8FF1D5C7C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9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9D4AC-537A-8746-83D3-38747B089A6D}" type="datetime1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27DC1-D164-1843-AD75-F0CD1D148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6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8ACA7-D1EF-7749-83A8-DC60109E4A3F}" type="datetime1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2FF4F-B806-194B-8BD5-64B10B459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68E5B-1FA3-2E41-B658-5C1BDC31E841}" type="datetime1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4AEEC-04E4-2942-9753-9AA04AB66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EFEB0-E29E-EE47-A774-2CFFA6825E20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04D1-6861-364C-B3BE-B982EBE2F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AB82C-0CC5-F84E-ACE7-4C2FFEB53670}" type="datetime1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68B1-96DB-6D43-8612-C7840A282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7"/>
          <p:cNvGrpSpPr>
            <a:grpSpLocks/>
          </p:cNvGrpSpPr>
          <p:nvPr/>
        </p:nvGrpSpPr>
        <p:grpSpPr bwMode="auto">
          <a:xfrm>
            <a:off x="-14288" y="0"/>
            <a:ext cx="12053888" cy="6858000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1413" y="2249488"/>
            <a:ext cx="99060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488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DB2D0DD-D4B8-C74C-9E04-D19683D211BA}" type="datetime1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5"/>
            <a:ext cx="6238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888" y="5883275"/>
            <a:ext cx="771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0249F5-EAF9-C446-9B42-1EBF70DBF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101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en-US" altLang="x-none" sz="3600" dirty="0"/>
              <a:t>SIMON’S ALGORITHM </a:t>
            </a:r>
          </a:p>
          <a:p>
            <a:pPr marL="0" indent="0" algn="ctr" eaLnBrk="1" hangingPunct="1">
              <a:buNone/>
              <a:defRPr/>
            </a:pPr>
            <a:r>
              <a:rPr lang="en-US" altLang="x-none" sz="3600" dirty="0"/>
              <a:t>Steven Willis</a:t>
            </a:r>
          </a:p>
          <a:p>
            <a:pPr marL="0" indent="0" algn="ctr" eaLnBrk="1" hangingPunct="1">
              <a:buNone/>
              <a:defRPr/>
            </a:pPr>
            <a:r>
              <a:rPr lang="en-US" altLang="x-none" sz="3600" dirty="0"/>
              <a:t>NYC Quantum Computing </a:t>
            </a:r>
          </a:p>
          <a:p>
            <a:pPr marL="0" indent="0" algn="ctr" eaLnBrk="1" hangingPunct="1">
              <a:buNone/>
              <a:defRPr/>
            </a:pPr>
            <a:r>
              <a:rPr lang="en-US" altLang="x-none" sz="3600" dirty="0"/>
              <a:t>2018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A7563-249E-754A-AD3C-CA67A7B1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SIMON </a:t>
            </a:r>
            <a:br>
              <a:rPr lang="en-US" dirty="0"/>
            </a:br>
            <a:r>
              <a:rPr lang="en-US" dirty="0"/>
              <a:t>An ARTIFICIAL EXAMPLE of Quantum speedup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73935" y="2314068"/>
            <a:ext cx="9906000" cy="3541712"/>
          </a:xfrm>
        </p:spPr>
        <p:txBody>
          <a:bodyPr/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 : {0,1}</a:t>
            </a:r>
            <a:r>
              <a:rPr lang="en-US" sz="2000" baseline="300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-&gt; {0,1)</a:t>
            </a:r>
            <a:r>
              <a:rPr lang="en-US" sz="2000" baseline="30000" dirty="0">
                <a:latin typeface="Courier New" charset="0"/>
                <a:ea typeface="Courier New" charset="0"/>
                <a:cs typeface="Courier New" charset="0"/>
              </a:rPr>
              <a:t>m</a:t>
            </a:r>
          </a:p>
          <a:p>
            <a:pPr lvl="1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E.g. reverse bit order, compute squares, find a pattern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Two promises about the function (but not the exact values)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1:1</a:t>
            </a:r>
          </a:p>
          <a:p>
            <a:pPr lvl="1"/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There’s two values of f(x) and f(x’) such that x and x’ differ by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XOR’ing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a secret value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s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What’s </a:t>
            </a: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8CB0A-CFDC-B848-B813-9A3324A5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8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It’s all about complexity reduction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3" y="1875114"/>
            <a:ext cx="9906000" cy="3541712"/>
          </a:xfrm>
        </p:spPr>
        <p:txBody>
          <a:bodyPr/>
          <a:lstStyle/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classical version has a 2~</a:t>
            </a:r>
            <a:r>
              <a:rPr lang="en-US" sz="2200" baseline="30000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use of memory and time (e.g. running through the table twice)</a:t>
            </a:r>
            <a:endParaRPr lang="en-US" sz="2200" baseline="30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quantum version doesn’t. It uses superposition and quantum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fourier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transforms to reduce the complexity to relating to n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It’s a probabilistic answer with a probabilistic polynomial number of steps </a:t>
            </a:r>
          </a:p>
          <a:p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E903F-3065-9F4D-89FD-F33E0DE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492596" y="2211516"/>
                <a:ext cx="10076552" cy="354171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Set up a superposition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Apply the function x + (x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s) to the superposition using an oracle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Fourier sample the superposition to get a random x : x . s = 0 (mod 2)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1 &amp; 2 n-1 times to generate n-1 linear equations in 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for 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2596" y="2211516"/>
                <a:ext cx="10076552" cy="3541712"/>
              </a:xfrm>
              <a:blipFill>
                <a:blip r:embed="rId2"/>
                <a:stretch>
                  <a:fillRect l="-113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B1B35-3012-7440-A5F5-65FEF23F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1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61913"/>
            <a:ext cx="9906000" cy="1477963"/>
          </a:xfrm>
        </p:spPr>
        <p:txBody>
          <a:bodyPr/>
          <a:lstStyle/>
          <a:p>
            <a:pPr>
              <a:defRPr/>
            </a:pPr>
            <a:r>
              <a:rPr lang="en-US" dirty="0"/>
              <a:t>Overall execution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B1B35-3012-7440-A5F5-65FEF23F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926FC-61DB-1244-96FC-15031EB2BDB5}"/>
              </a:ext>
            </a:extLst>
          </p:cNvPr>
          <p:cNvSpPr txBox="1"/>
          <p:nvPr/>
        </p:nvSpPr>
        <p:spPr>
          <a:xfrm>
            <a:off x="2206735" y="1707654"/>
            <a:ext cx="41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processing for Simon’s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0245-F5B5-F544-92EF-789E16B24276}"/>
              </a:ext>
            </a:extLst>
          </p:cNvPr>
          <p:cNvSpPr txBox="1"/>
          <p:nvPr/>
        </p:nvSpPr>
        <p:spPr>
          <a:xfrm>
            <a:off x="6620982" y="1724878"/>
            <a:ext cx="495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Classic Processing of linear equations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91D016-1E4C-B340-9AA5-97EA8CE07E04}"/>
              </a:ext>
            </a:extLst>
          </p:cNvPr>
          <p:cNvGrpSpPr/>
          <p:nvPr/>
        </p:nvGrpSpPr>
        <p:grpSpPr>
          <a:xfrm>
            <a:off x="790161" y="2233614"/>
            <a:ext cx="10002853" cy="1043909"/>
            <a:chOff x="790161" y="2233614"/>
            <a:chExt cx="10002853" cy="1043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B542F7-4BE2-844D-B7DE-83AC12C6E85A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1247CB-2B34-414A-9685-A363600F600A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986CCF-AD5F-A44C-851E-C4E1A291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A2A24-5EF7-534E-B4D3-8F3D6EE3FA1F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s</a:t>
              </a:r>
              <a:r>
                <a:rPr lang="hr-HR" baseline="-25000" dirty="0"/>
                <a:t>1</a:t>
              </a:r>
              <a:r>
                <a:rPr lang="hr-HR" dirty="0"/>
                <a:t>x</a:t>
              </a:r>
              <a:r>
                <a:rPr lang="hr-HR" baseline="-25000" dirty="0"/>
                <a:t>1</a:t>
              </a:r>
              <a:r>
                <a:rPr lang="hr-HR" dirty="0"/>
                <a:t> + s</a:t>
              </a:r>
              <a:r>
                <a:rPr lang="hr-HR" baseline="-25000" dirty="0"/>
                <a:t>2</a:t>
              </a:r>
              <a:r>
                <a:rPr lang="hr-HR" dirty="0"/>
                <a:t>x</a:t>
              </a:r>
              <a:r>
                <a:rPr lang="hr-HR" baseline="-25000" dirty="0"/>
                <a:t>2</a:t>
              </a:r>
              <a:r>
                <a:rPr lang="hr-HR" dirty="0"/>
                <a:t> + s</a:t>
              </a:r>
              <a:r>
                <a:rPr lang="hr-HR" baseline="-25000" dirty="0"/>
                <a:t>3</a:t>
              </a:r>
              <a:r>
                <a:rPr lang="hr-HR" dirty="0"/>
                <a:t>x</a:t>
              </a:r>
              <a:r>
                <a:rPr lang="hr-HR" baseline="-25000" dirty="0"/>
                <a:t>3</a:t>
              </a:r>
              <a:r>
                <a:rPr lang="hr-HR" dirty="0"/>
                <a:t>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5995D0-CE19-BA43-9787-39529E7F4BD1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797B89-9C8A-6048-8BAA-B0E432DB8C69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D7C033-E509-C44E-BEE4-A2C0C16522B7}"/>
              </a:ext>
            </a:extLst>
          </p:cNvPr>
          <p:cNvGrpSpPr/>
          <p:nvPr/>
        </p:nvGrpSpPr>
        <p:grpSpPr>
          <a:xfrm>
            <a:off x="790161" y="3625403"/>
            <a:ext cx="10002853" cy="1043909"/>
            <a:chOff x="790161" y="2233614"/>
            <a:chExt cx="10002853" cy="10439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73E8FB-5A63-9546-92E6-5EAF0054A169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C5C97F-A206-564F-B6D9-00456D8557BB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AA18E8-87FC-D44C-8147-0CEB36F9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7BCFE8-BDDE-CD44-A25C-0D07C2934472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s</a:t>
              </a:r>
              <a:r>
                <a:rPr lang="hr-HR" baseline="-25000" dirty="0"/>
                <a:t>1</a:t>
              </a:r>
              <a:r>
                <a:rPr lang="hr-HR" dirty="0"/>
                <a:t>x</a:t>
              </a:r>
              <a:r>
                <a:rPr lang="hr-HR" baseline="-25000" dirty="0"/>
                <a:t>1</a:t>
              </a:r>
              <a:r>
                <a:rPr lang="hr-HR" dirty="0"/>
                <a:t> + s</a:t>
              </a:r>
              <a:r>
                <a:rPr lang="hr-HR" baseline="-25000" dirty="0"/>
                <a:t>2</a:t>
              </a:r>
              <a:r>
                <a:rPr lang="hr-HR" dirty="0"/>
                <a:t>x</a:t>
              </a:r>
              <a:r>
                <a:rPr lang="hr-HR" baseline="-25000" dirty="0"/>
                <a:t>2</a:t>
              </a:r>
              <a:r>
                <a:rPr lang="hr-HR" dirty="0"/>
                <a:t> + s</a:t>
              </a:r>
              <a:r>
                <a:rPr lang="hr-HR" baseline="-25000" dirty="0"/>
                <a:t>3</a:t>
              </a:r>
              <a:r>
                <a:rPr lang="hr-HR" dirty="0"/>
                <a:t>x</a:t>
              </a:r>
              <a:r>
                <a:rPr lang="hr-HR" baseline="-25000" dirty="0"/>
                <a:t>3</a:t>
              </a:r>
              <a:r>
                <a:rPr lang="hr-HR" dirty="0"/>
                <a:t>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99F3A-FF2B-124E-B1AC-3656A1457FB1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51AA99-82CE-4146-9970-C1473D8616E4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DC3EE1-2159-6647-A7D7-2921C8FC7EF8}"/>
              </a:ext>
            </a:extLst>
          </p:cNvPr>
          <p:cNvGrpSpPr/>
          <p:nvPr/>
        </p:nvGrpSpPr>
        <p:grpSpPr>
          <a:xfrm>
            <a:off x="790161" y="5017192"/>
            <a:ext cx="10002853" cy="1043909"/>
            <a:chOff x="790161" y="2233614"/>
            <a:chExt cx="10002853" cy="104390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16BBC-D419-EE46-B0C3-E66A91C99642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59399A-E9AB-334F-AACC-8CE6F43ED62B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204EB1-A9E8-E94C-96B8-0F84A2B9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6CBE75-EEBD-044D-A81F-8A5CF0C026F6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s</a:t>
              </a:r>
              <a:r>
                <a:rPr lang="hr-HR" baseline="-25000" dirty="0"/>
                <a:t>1</a:t>
              </a:r>
              <a:r>
                <a:rPr lang="hr-HR" dirty="0"/>
                <a:t>x</a:t>
              </a:r>
              <a:r>
                <a:rPr lang="hr-HR" baseline="-25000" dirty="0"/>
                <a:t>1</a:t>
              </a:r>
              <a:r>
                <a:rPr lang="hr-HR" dirty="0"/>
                <a:t> + s</a:t>
              </a:r>
              <a:r>
                <a:rPr lang="hr-HR" baseline="-25000" dirty="0"/>
                <a:t>2</a:t>
              </a:r>
              <a:r>
                <a:rPr lang="hr-HR" dirty="0"/>
                <a:t>x</a:t>
              </a:r>
              <a:r>
                <a:rPr lang="hr-HR" baseline="-25000" dirty="0"/>
                <a:t>2</a:t>
              </a:r>
              <a:r>
                <a:rPr lang="hr-HR" dirty="0"/>
                <a:t> + s</a:t>
              </a:r>
              <a:r>
                <a:rPr lang="hr-HR" baseline="-25000" dirty="0"/>
                <a:t>3</a:t>
              </a:r>
              <a:r>
                <a:rPr lang="hr-HR" dirty="0"/>
                <a:t>x</a:t>
              </a:r>
              <a:r>
                <a:rPr lang="hr-HR" baseline="-25000" dirty="0"/>
                <a:t>3</a:t>
              </a:r>
              <a:r>
                <a:rPr lang="hr-HR" dirty="0"/>
                <a:t>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232E32-52EF-9E4F-9DC5-FD5A0398F267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7C4E15-9630-1444-AC6A-31D1BFD2C5A0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6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89082-0A50-E147-B545-8FD08D6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Programmer’s point-of-view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3CBC6-B55F-4A4E-A4D2-F6D287C7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535" y="1881353"/>
            <a:ext cx="9906000" cy="3541712"/>
          </a:xfrm>
        </p:spPr>
        <p:txBody>
          <a:bodyPr/>
          <a:lstStyle/>
          <a:p>
            <a:pPr marL="311150" indent="-311150" defTabSz="408940">
              <a:defRPr sz="2240"/>
            </a:pPr>
            <a:r>
              <a:rPr lang="en-US" dirty="0"/>
              <a:t>Lets “single step” through 5  quantum “instructions” </a:t>
            </a:r>
          </a:p>
          <a:p>
            <a:pPr marL="311150" indent="-311150" defTabSz="408940">
              <a:defRPr sz="2240"/>
            </a:pPr>
            <a:r>
              <a:rPr lang="en-US" dirty="0"/>
              <a:t>A simple search algorithm </a:t>
            </a:r>
          </a:p>
          <a:p>
            <a:pPr marL="768350" lvl="1" indent="-311150" defTabSz="408940">
              <a:defRPr sz="2240"/>
            </a:pPr>
            <a:r>
              <a:rPr lang="en-US" dirty="0"/>
              <a:t>Using a single input table	</a:t>
            </a:r>
          </a:p>
          <a:p>
            <a:pPr marL="768350" lvl="1" indent="-311150" defTabSz="408940">
              <a:defRPr sz="2240"/>
            </a:pPr>
            <a:r>
              <a:rPr lang="en-US" dirty="0"/>
              <a:t>A single output </a:t>
            </a:r>
          </a:p>
          <a:p>
            <a:pPr marL="311150" indent="-311150" defTabSz="408940">
              <a:defRPr sz="2240"/>
            </a:pPr>
            <a:r>
              <a:rPr lang="en-US" dirty="0"/>
              <a:t>Quantum Reality</a:t>
            </a:r>
          </a:p>
          <a:p>
            <a:pPr marL="768350" lvl="1" indent="-311150" defTabSz="408940">
              <a:defRPr sz="2240"/>
            </a:pPr>
            <a:r>
              <a:rPr lang="en-US" dirty="0"/>
              <a:t>Can’t really look at intermediate values (there’s no single step)</a:t>
            </a:r>
          </a:p>
          <a:p>
            <a:pPr marL="768350" lvl="1" indent="-311150" defTabSz="408940">
              <a:defRPr sz="2240"/>
            </a:pPr>
            <a:r>
              <a:rPr lang="en-US" dirty="0"/>
              <a:t>Quantum “Instructions” are really unitary matrix transformations </a:t>
            </a:r>
          </a:p>
          <a:p>
            <a:pPr marL="768350" lvl="1" indent="-311150" defTabSz="408940">
              <a:defRPr sz="2240"/>
            </a:pPr>
            <a:r>
              <a:rPr lang="en-US" dirty="0"/>
              <a:t>Measurement has side effects</a:t>
            </a:r>
          </a:p>
          <a:p>
            <a:pPr marL="768350" lvl="1" indent="-311150" defTabSz="408940">
              <a:defRPr sz="2240"/>
            </a:pPr>
            <a:r>
              <a:rPr lang="en-US" dirty="0"/>
              <a:t>(Certain sequence of instructions - entanglement  - have strange side effects)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64BF8-82EF-EF43-94BD-4E326560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1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FB3A44-D5B3-DC46-8102-C841A634619F}"/>
              </a:ext>
            </a:extLst>
          </p:cNvPr>
          <p:cNvGrpSpPr/>
          <p:nvPr/>
        </p:nvGrpSpPr>
        <p:grpSpPr>
          <a:xfrm>
            <a:off x="1462894" y="244775"/>
            <a:ext cx="10439626" cy="6208085"/>
            <a:chOff x="1462894" y="244775"/>
            <a:chExt cx="10439626" cy="620808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71139" y="1179178"/>
              <a:ext cx="6544625" cy="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671139" y="2004731"/>
              <a:ext cx="6544625" cy="1547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671139" y="2861222"/>
              <a:ext cx="6499469" cy="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3345541" y="843442"/>
              <a:ext cx="936978" cy="2370667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705985" y="827132"/>
              <a:ext cx="936978" cy="23706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625983" y="3693260"/>
              <a:ext cx="4602936" cy="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625983" y="4523403"/>
              <a:ext cx="4602936" cy="1088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25983" y="5375304"/>
              <a:ext cx="4602936" cy="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6308671" y="3380998"/>
              <a:ext cx="936978" cy="216809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818741" y="863088"/>
              <a:ext cx="936978" cy="476684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3018164" y="470908"/>
              <a:ext cx="0" cy="55767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559097" y="445399"/>
              <a:ext cx="0" cy="55767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043585" y="445399"/>
              <a:ext cx="0" cy="55767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471628" y="445399"/>
              <a:ext cx="0" cy="55767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899671" y="445399"/>
              <a:ext cx="0" cy="55767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80585" y="3259263"/>
              <a:ext cx="87366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9190471" y="843442"/>
              <a:ext cx="936978" cy="23706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77696" y="1756796"/>
              <a:ext cx="421867" cy="54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58518" y="1750099"/>
              <a:ext cx="421867" cy="54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30475" y="4153381"/>
              <a:ext cx="421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428786" y="1733514"/>
              <a:ext cx="421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873463" y="3046455"/>
              <a:ext cx="742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F(x)</a:t>
              </a:r>
              <a:endPara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Right Arrow 72"/>
            <p:cNvSpPr/>
            <p:nvPr/>
          </p:nvSpPr>
          <p:spPr>
            <a:xfrm>
              <a:off x="10133094" y="1688800"/>
              <a:ext cx="945337" cy="61195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7268430" y="4192350"/>
              <a:ext cx="945337" cy="61195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040773" y="244775"/>
              <a:ext cx="421867" cy="54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18082" y="247912"/>
              <a:ext cx="421867" cy="54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26963" y="244775"/>
              <a:ext cx="421867" cy="54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flipH="1">
              <a:off x="7958518" y="268989"/>
              <a:ext cx="380886" cy="533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6625804" y="268989"/>
              <a:ext cx="393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flipH="1">
              <a:off x="9450061" y="275066"/>
              <a:ext cx="654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11219316" y="1770834"/>
              <a:ext cx="683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30310" y="996008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955427" y="1814552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980585" y="2697921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02552" y="3474901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028349" y="4338737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23765" y="5179759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" charset="0"/>
                  <a:ea typeface="Courier" charset="0"/>
                  <a:cs typeface="Courier" charset="0"/>
                </a:rPr>
                <a:t>|0&gt;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736761" y="6144964"/>
                  <a:ext cx="7488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|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0&gt;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761" y="6144964"/>
                  <a:ext cx="74884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667" t="-21739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4235400" y="6157886"/>
                  <a:ext cx="7488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|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1&gt;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400" y="6157886"/>
                  <a:ext cx="74884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667" t="-21739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755719" y="6175861"/>
                  <a:ext cx="7488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|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2&gt;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719" y="6175861"/>
                  <a:ext cx="74884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667" t="-21739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141912" y="6173134"/>
                  <a:ext cx="7488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|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3&gt;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1912" y="6173134"/>
                  <a:ext cx="7488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667" t="-21739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629447" y="6169070"/>
                  <a:ext cx="7488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charset="0"/>
                      <a:cs typeface="Cambria Math" charset="0"/>
                    </a:rPr>
                    <a:t>|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4&gt;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47" y="6169070"/>
                  <a:ext cx="74884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t="-21739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0C0E78-753D-6B49-9258-2292A8F97A11}"/>
                </a:ext>
              </a:extLst>
            </p:cNvPr>
            <p:cNvSpPr txBox="1"/>
            <p:nvPr/>
          </p:nvSpPr>
          <p:spPr>
            <a:xfrm>
              <a:off x="1462894" y="977506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9B9043-F9F4-E842-ABF2-93CE3C543A7A}"/>
                </a:ext>
              </a:extLst>
            </p:cNvPr>
            <p:cNvSpPr txBox="1"/>
            <p:nvPr/>
          </p:nvSpPr>
          <p:spPr>
            <a:xfrm>
              <a:off x="1467963" y="1856899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831E3A-F6E9-534E-A959-9727F8F957E7}"/>
                </a:ext>
              </a:extLst>
            </p:cNvPr>
            <p:cNvSpPr txBox="1"/>
            <p:nvPr/>
          </p:nvSpPr>
          <p:spPr>
            <a:xfrm>
              <a:off x="1493343" y="2673651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58356B-4D0C-2949-8E6C-3F261C28E090}"/>
                </a:ext>
              </a:extLst>
            </p:cNvPr>
            <p:cNvSpPr txBox="1"/>
            <p:nvPr/>
          </p:nvSpPr>
          <p:spPr>
            <a:xfrm>
              <a:off x="1493343" y="3416959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25E547-7454-AB43-902B-D7BB348CF2AB}"/>
                </a:ext>
              </a:extLst>
            </p:cNvPr>
            <p:cNvSpPr txBox="1"/>
            <p:nvPr/>
          </p:nvSpPr>
          <p:spPr>
            <a:xfrm>
              <a:off x="1498767" y="4326198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D884D1-B2DA-6847-844A-5D1DE26C4441}"/>
                </a:ext>
              </a:extLst>
            </p:cNvPr>
            <p:cNvSpPr txBox="1"/>
            <p:nvPr/>
          </p:nvSpPr>
          <p:spPr>
            <a:xfrm>
              <a:off x="1526776" y="5155548"/>
              <a:ext cx="11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en-US" b="1" baseline="-25000" dirty="0">
                  <a:latin typeface="Courier" charset="0"/>
                  <a:ea typeface="Courier" charset="0"/>
                  <a:cs typeface="Courier" charset="0"/>
                </a:rPr>
                <a:t>5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E8A84-C98F-554F-9F19-E7F06CF7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24CBF78-0B1C-AA4E-BF88-A7CE061A7AE1}"/>
                  </a:ext>
                </a:extLst>
              </p:cNvPr>
              <p:cNvSpPr/>
              <p:nvPr/>
            </p:nvSpPr>
            <p:spPr>
              <a:xfrm>
                <a:off x="3141727" y="6338117"/>
                <a:ext cx="49423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 (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3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4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latin typeface="Courier" charset="0"/>
                    <a:ea typeface="Courier" charset="0"/>
                    <a:cs typeface="Courier" charset="0"/>
                  </a:rPr>
                  <a:t>5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endParaRPr lang="en-US" baseline="-25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24CBF78-0B1C-AA4E-BF88-A7CE061A7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727" y="6338117"/>
                <a:ext cx="4942379" cy="523220"/>
              </a:xfrm>
              <a:prstGeom prst="rect">
                <a:avLst/>
              </a:prstGeom>
              <a:blipFill>
                <a:blip r:embed="rId7"/>
                <a:stretch>
                  <a:fillRect l="-2302" t="-9524" r="-76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77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F677BE2-C18F-F146-AB7D-C389D7E054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456" y="993913"/>
            <a:ext cx="2779925" cy="16896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B9562B-06D8-404A-8354-D27B619B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 err="1"/>
              <a:t>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522419"/>
                <a:ext cx="9906000" cy="3541712"/>
              </a:xfrm>
            </p:spPr>
            <p:txBody>
              <a:bodyPr/>
              <a:lstStyle/>
              <a:p>
                <a:r>
                  <a:rPr lang="en-US" sz="3600" dirty="0">
                    <a:solidFill>
                      <a:schemeClr val="tx1"/>
                    </a:solidFill>
                    <a:sym typeface="Symbol" pitchFamily="2" charset="2"/>
                  </a:rPr>
                  <a:t></a:t>
                </a:r>
                <a:r>
                  <a:rPr lang="en-US" sz="3600" baseline="30000" dirty="0">
                    <a:solidFill>
                      <a:schemeClr val="tx1"/>
                    </a:solidFill>
                    <a:sym typeface="Symbol" pitchFamily="2" charset="2"/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  <a:sym typeface="Symbol" pitchFamily="2" charset="2"/>
                  </a:rPr>
                  <a:t>is the tensor operator,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is bit-wise OR</a:t>
                </a:r>
              </a:p>
              <a:p>
                <a:pPr marL="457200" lvl="1" indent="0">
                  <a:buNone/>
                </a:pPr>
                <a:r>
                  <a:rPr lang="en-US" sz="32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0&gt;</m:t>
                    </m:r>
                  </m:oMath>
                </a14:m>
                <a:r>
                  <a:rPr lang="en-US" sz="3200" dirty="0">
                    <a:latin typeface="Courier" charset="0"/>
                    <a:ea typeface="Courier" charset="0"/>
                    <a:cs typeface="Courier" charset="0"/>
                  </a:rPr>
                  <a:t> : </a:t>
                </a:r>
                <a:r>
                  <a:rPr lang="en-US" sz="32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|0&gt;</a:t>
                </a:r>
                <a:r>
                  <a:rPr lang="en-US" sz="3200" baseline="30000" dirty="0">
                    <a:solidFill>
                      <a:srgbClr val="FF0000"/>
                    </a:solidFill>
                    <a:sym typeface="Symbol" pitchFamily="2" charset="2"/>
                  </a:rPr>
                  <a:t></a:t>
                </a:r>
                <a:r>
                  <a:rPr lang="en-US" sz="3200" baseline="30000" dirty="0">
                    <a:solidFill>
                      <a:srgbClr val="FF0000"/>
                    </a:solidFill>
                  </a:rPr>
                  <a:t>n</a:t>
                </a:r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>
                    <a:solidFill>
                      <a:srgbClr val="00B050"/>
                    </a:solidFill>
                  </a:rPr>
                  <a:t>|0&gt;</a:t>
                </a:r>
                <a:r>
                  <a:rPr lang="en-US" sz="3200" baseline="30000" dirty="0">
                    <a:solidFill>
                      <a:srgbClr val="00B050"/>
                    </a:solidFill>
                    <a:sym typeface="Symbol" pitchFamily="2" charset="2"/>
                  </a:rPr>
                  <a:t></a:t>
                </a:r>
                <a:r>
                  <a:rPr lang="en-US" sz="3200" baseline="30000" dirty="0">
                    <a:solidFill>
                      <a:srgbClr val="00B050"/>
                    </a:solidFill>
                  </a:rPr>
                  <a:t>n</a:t>
                </a:r>
                <a:r>
                  <a:rPr lang="en-US" sz="3200" dirty="0"/>
                  <a:t> </a:t>
                </a:r>
                <a:endParaRPr lang="en-US" sz="32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Step 1 : </a:t>
                </a:r>
                <a:r>
                  <a:rPr lang="en-US" sz="3600" dirty="0" err="1">
                    <a:latin typeface="Courier" charset="0"/>
                    <a:ea typeface="Courier" charset="0"/>
                    <a:cs typeface="Courier" charset="0"/>
                  </a:rPr>
                  <a:t>Hadamard</a:t>
                </a:r>
                <a:r>
                  <a:rPr lang="en-US" sz="3600" dirty="0">
                    <a:latin typeface="Courier" charset="0"/>
                    <a:ea typeface="Courier" charset="0"/>
                    <a:cs typeface="Courier" charset="0"/>
                  </a:rPr>
                  <a:t> on </a:t>
                </a:r>
                <a:r>
                  <a:rPr lang="en-US" sz="3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36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0,1,2</a:t>
                </a:r>
              </a:p>
              <a:p>
                <a:pPr marL="457200" lvl="1" indent="0">
                  <a:buNone/>
                </a:pPr>
                <a:r>
                  <a:rPr lang="en-US" sz="3200" dirty="0">
                    <a:latin typeface="Courier" pitchFamily="2" charset="0"/>
                  </a:rPr>
                  <a:t>(</a:t>
                </a:r>
                <a:r>
                  <a:rPr lang="en-US" sz="3200" dirty="0" err="1">
                    <a:latin typeface="Courier" pitchFamily="2" charset="0"/>
                  </a:rPr>
                  <a:t>H</a:t>
                </a:r>
                <a:r>
                  <a:rPr lang="en-US" sz="3200" baseline="30000" dirty="0" err="1">
                    <a:latin typeface="Courier" pitchFamily="2" charset="0"/>
                    <a:sym typeface="Symbol" pitchFamily="2" charset="2"/>
                  </a:rPr>
                  <a:t></a:t>
                </a:r>
                <a:r>
                  <a:rPr lang="en-US" sz="3200" baseline="30000" dirty="0" err="1">
                    <a:latin typeface="Courier" pitchFamily="2" charset="0"/>
                  </a:rPr>
                  <a:t>n</a:t>
                </a:r>
                <a:r>
                  <a:rPr lang="en-US" sz="3200" dirty="0">
                    <a:latin typeface="Courier" pitchFamily="2" charset="0"/>
                  </a:rPr>
                  <a:t> </a:t>
                </a:r>
                <a:r>
                  <a:rPr lang="en-US" sz="3200" dirty="0">
                    <a:solidFill>
                      <a:srgbClr val="FF0000"/>
                    </a:solidFill>
                    <a:latin typeface="Courier" pitchFamily="2" charset="0"/>
                  </a:rPr>
                  <a:t>|0&gt;)</a:t>
                </a:r>
                <a:r>
                  <a:rPr lang="en-US" sz="3200" dirty="0">
                    <a:latin typeface="Courier" pitchFamily="2" charset="0"/>
                  </a:rPr>
                  <a:t> </a:t>
                </a:r>
                <a:r>
                  <a:rPr lang="en-US" sz="3200" dirty="0">
                    <a:solidFill>
                      <a:srgbClr val="00B050"/>
                    </a:solidFill>
                    <a:latin typeface="Courier" pitchFamily="2" charset="0"/>
                  </a:rPr>
                  <a:t>|0&gt;</a:t>
                </a:r>
                <a:r>
                  <a:rPr lang="en-US" sz="3200" dirty="0">
                    <a:latin typeface="Courier" pitchFamily="2" charset="0"/>
                  </a:rPr>
                  <a:t> = 1/√2 </a:t>
                </a:r>
                <a:r>
                  <a:rPr lang="el-GR" sz="4400" dirty="0">
                    <a:latin typeface="Courier" pitchFamily="2" charset="0"/>
                  </a:rPr>
                  <a:t>Σ</a:t>
                </a:r>
                <a:r>
                  <a:rPr lang="en-US" sz="3200" dirty="0">
                    <a:latin typeface="Courier" pitchFamily="2" charset="0"/>
                  </a:rPr>
                  <a:t>|x&gt;|0&gt;</a:t>
                </a:r>
                <a:r>
                  <a:rPr lang="en-US" sz="3200" dirty="0"/>
                  <a:t> </a:t>
                </a:r>
                <a:endParaRPr lang="en-US" sz="32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solidFill>
                    <a:srgbClr val="00B050"/>
                  </a:solidFill>
                  <a:latin typeface="Courier" charset="0"/>
                  <a:ea typeface="Cambria Math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522419"/>
                <a:ext cx="9906000" cy="3541712"/>
              </a:xfrm>
              <a:blipFill>
                <a:blip r:embed="rId2"/>
                <a:stretch>
                  <a:fillRect l="-2177" t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988804"/>
              </p:ext>
            </p:extLst>
          </p:nvPr>
        </p:nvGraphicFramePr>
        <p:xfrm>
          <a:off x="10493829" y="66665"/>
          <a:ext cx="1357085" cy="26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780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3E99DA-63C5-4B44-A1B0-987163201A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460" y="109185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2A7D4-B2AF-1E45-B8DE-73FBF29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 err="1"/>
              <a:t>THeory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9922" y="2678576"/>
                <a:ext cx="10467491" cy="3541712"/>
              </a:xfrm>
            </p:spPr>
            <p:txBody>
              <a:bodyPr/>
              <a:lstStyle/>
              <a:p>
                <a:r>
                  <a:rPr lang="en-US" sz="3200" dirty="0">
                    <a:latin typeface="Courier" charset="0"/>
                    <a:ea typeface="Cambria Math" charset="0"/>
                    <a:cs typeface="Courier" charset="0"/>
                  </a:rPr>
                  <a:t>Step 2 :</a:t>
                </a:r>
              </a:p>
              <a:p>
                <a:r>
                  <a:rPr lang="en-US" sz="3200" dirty="0">
                    <a:latin typeface="Courier" charset="0"/>
                    <a:ea typeface="Cambria Math" charset="0"/>
                    <a:cs typeface="Courier" charset="0"/>
                  </a:rPr>
                  <a:t>Apply the quantum oracle (unitary transformation)to the complete register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O</a:t>
                </a:r>
                <a:r>
                  <a:rPr lang="en-US" sz="2800" baseline="-25000" dirty="0">
                    <a:latin typeface="Courier" charset="0"/>
                    <a:ea typeface="Cambria Math" charset="0"/>
                    <a:cs typeface="Courier" charset="0"/>
                  </a:rPr>
                  <a:t>F(x) 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|x&gt;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ambria Math" charset="0"/>
                    <a:cs typeface="Courier" charset="0"/>
                  </a:rPr>
                  <a:t>|y&gt; </a:t>
                </a:r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= 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|x&gt;</a:t>
                </a:r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|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ambria Math" charset="0"/>
                    <a:cs typeface="Courier" charset="0"/>
                  </a:rPr>
                  <a:t>f(x)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ambria Math" charset="0"/>
                    <a:cs typeface="Courier" charset="0"/>
                  </a:rPr>
                  <a:t> y &gt; 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The state at w3 is 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|x&gt; + |x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 s&gt; </a:t>
                </a:r>
                <a:endParaRPr lang="en-US" sz="2800" dirty="0">
                  <a:solidFill>
                    <a:srgbClr val="00B050"/>
                  </a:solidFill>
                  <a:latin typeface="Courier" charset="0"/>
                  <a:ea typeface="Cambria Math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922" y="2678576"/>
                <a:ext cx="10467491" cy="3541712"/>
              </a:xfrm>
              <a:blipFill>
                <a:blip r:embed="rId2"/>
                <a:stretch>
                  <a:fillRect l="-1818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0493829" y="66665"/>
          <a:ext cx="1357085" cy="26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780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2875C9-E6E3-F347-A335-B61F8EABFB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460" y="109185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3870-308D-514A-BDA4-1F7B279F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2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371" y="-181370"/>
            <a:ext cx="9906000" cy="1477963"/>
          </a:xfrm>
        </p:spPr>
        <p:txBody>
          <a:bodyPr/>
          <a:lstStyle/>
          <a:p>
            <a:r>
              <a:rPr lang="en-US" dirty="0"/>
              <a:t>The Oracle (STEP 2)</a:t>
            </a:r>
          </a:p>
        </p:txBody>
      </p:sp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0493829" y="66665"/>
          <a:ext cx="1357085" cy="26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780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98FD56-6436-E140-A785-62F157854F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28" y="901778"/>
            <a:ext cx="5932513" cy="546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C3155-3629-9E4B-B923-2343D3FC5F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460" y="109185"/>
            <a:ext cx="4157369" cy="25268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8D367-9B9F-514E-B563-3F5DDC35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3810001"/>
            <a:ext cx="3265488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extBox 2"/>
          <p:cNvSpPr txBox="1">
            <a:spLocks noChangeArrowheads="1"/>
          </p:cNvSpPr>
          <p:nvPr/>
        </p:nvSpPr>
        <p:spPr bwMode="auto">
          <a:xfrm>
            <a:off x="2971800" y="685800"/>
            <a:ext cx="640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dirty="0"/>
              <a:t>SIMON’S ALGORITHM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28600"/>
            <a:ext cx="3907935" cy="3017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1600201"/>
            <a:ext cx="4572001" cy="2575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114" y="4138663"/>
            <a:ext cx="4267200" cy="2569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2094B-365E-0C4F-91E4-E2D3B4E1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E4AEEC-04E4-2942-9753-9AA04AB660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8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/>
              <a:t>RUNNING Example (1)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7444" y="2189853"/>
                <a:ext cx="11433470" cy="3541712"/>
              </a:xfrm>
            </p:spPr>
            <p:txBody>
              <a:bodyPr/>
              <a:lstStyle/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0: </a:t>
                </a:r>
                <a:r>
                  <a:rPr lang="en-US" sz="28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8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</a:t>
                </a:r>
                <a:endParaRPr lang="en-US" sz="2800" baseline="-25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Post Step 1 </a:t>
                </a:r>
              </a:p>
              <a:p>
                <a:pPr lvl="1"/>
                <a:r>
                  <a:rPr lang="en-US" sz="24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1&gt;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is 1/</a:t>
                </a:r>
                <a:r>
                  <a:rPr lang="en-US" sz="2400" dirty="0">
                    <a:latin typeface="Courier" pitchFamily="2" charset="0"/>
                  </a:rPr>
                  <a:t>√8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011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</a:t>
                </a:r>
              </a:p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Step 2 F(x)(Quantum Oracle) - map f(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r>
                  <a:rPr lang="en-US" sz="2800" baseline="-25000" dirty="0">
                    <a:latin typeface="Courier" charset="0"/>
                    <a:ea typeface="Courier" charset="0"/>
                    <a:cs typeface="Courier" charset="0"/>
                  </a:rPr>
                  <a:t> =&gt; 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3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4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5</a:t>
                </a:r>
              </a:p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Post Step 2 </a:t>
                </a:r>
              </a:p>
              <a:p>
                <a:pPr lvl="1"/>
                <a:r>
                  <a:rPr lang="en-US" sz="24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2&gt;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sz="2400" dirty="0">
                    <a:latin typeface="Courier" pitchFamily="2" charset="0"/>
                  </a:rPr>
                  <a:t>√8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011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24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444" y="2189853"/>
                <a:ext cx="11433470" cy="3541712"/>
              </a:xfrm>
              <a:blipFill>
                <a:blip r:embed="rId2"/>
                <a:stretch>
                  <a:fillRect l="-1332" t="-2500" r="-333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0493829" y="66665"/>
          <a:ext cx="1357085" cy="26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780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5B4BCE-F01E-804D-9D31-E704345C66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81" y="134240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C388A-CBC5-0140-86B9-ABA9099A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6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/>
              <a:t>RUNNING Example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5565" y="2475124"/>
                <a:ext cx="12006468" cy="3541712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sz="2800" dirty="0">
                    <a:latin typeface="Courier" pitchFamily="2" charset="0"/>
                  </a:rPr>
                  <a:t>√8 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000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011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010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101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001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28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Possible measured classic results from Step 3 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(q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3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,q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4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,q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5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are </a:t>
                </a:r>
              </a:p>
              <a:p>
                <a:pPr lvl="1"/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010 101 110 001</a:t>
                </a:r>
              </a:p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Assuming a random result of </a:t>
                </a:r>
                <a:r>
                  <a:rPr lang="en-US" b="1" dirty="0"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results in 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r>
                  <a:rPr lang="en-US" sz="2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having the state </a:t>
                </a:r>
              </a:p>
              <a:p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1//8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rPr>
                  <a:t>|000010&gt; + |001101&gt; + |010101&gt; + |011010&gt; + 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16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&gt; +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rPr>
                  <a:t>|101001&gt; + |110001&gt; + 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16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dirty="0">
                    <a:latin typeface="Courier" pitchFamily="2" charset="0"/>
                  </a:rPr>
                  <a:t>√2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565" y="2475124"/>
                <a:ext cx="12006468" cy="3541712"/>
              </a:xfrm>
              <a:blipFill>
                <a:blip r:embed="rId2"/>
                <a:stretch>
                  <a:fillRect l="-1268" t="-2857" r="-317" b="-2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851490"/>
              </p:ext>
            </p:extLst>
          </p:nvPr>
        </p:nvGraphicFramePr>
        <p:xfrm>
          <a:off x="10609578" y="-911"/>
          <a:ext cx="1267684" cy="24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15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7AA59D8-B9DA-8F40-A009-25DC668D57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799" y="66665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24DB-3BEE-574E-9B04-E9EA87B2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/>
              <a:t>RUNNING Example (3)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678" y="2795350"/>
                <a:ext cx="10863470" cy="3541712"/>
              </a:xfrm>
            </p:spPr>
            <p:txBody>
              <a:bodyPr/>
              <a:lstStyle/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Step 3: Assuming a random result of </a:t>
                </a:r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 results in |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sz="2800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having the state </a:t>
                </a:r>
              </a:p>
              <a:p>
                <a:pPr lvl="1"/>
                <a:r>
                  <a:rPr lang="en-US" sz="24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sz="2400" dirty="0">
                    <a:latin typeface="Courier" pitchFamily="2" charset="0"/>
                  </a:rPr>
                  <a:t>√2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Which gives us – </a:t>
                </a:r>
                <a:r>
                  <a:rPr lang="en-US" sz="2800" b="1" i="1" dirty="0">
                    <a:latin typeface="Courier" charset="0"/>
                    <a:ea typeface="Courier" charset="0"/>
                    <a:cs typeface="Courier" charset="0"/>
                  </a:rPr>
                  <a:t>classically nothing</a:t>
                </a:r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. It’s just a random oracle value</a:t>
                </a:r>
              </a:p>
              <a:p>
                <a:pPr lvl="1"/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Repeated iterations give us more random values</a:t>
                </a:r>
              </a:p>
              <a:p>
                <a:r>
                  <a:rPr lang="en-US" sz="2800" dirty="0">
                    <a:latin typeface="Courier" charset="0"/>
                    <a:ea typeface="Courier" charset="0"/>
                    <a:cs typeface="Courier" charset="0"/>
                  </a:rPr>
                  <a:t>There’s still quantum information though</a:t>
                </a: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678" y="2795350"/>
                <a:ext cx="10863470" cy="3541712"/>
              </a:xfrm>
              <a:blipFill>
                <a:blip r:embed="rId2"/>
                <a:stretch>
                  <a:fillRect l="-1400" t="-2857" r="-28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0493829" y="66665"/>
          <a:ext cx="1357085" cy="266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780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780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1F175E4-0D16-5C47-A2C4-BF3E092911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460" y="0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5741E-C1F0-0F46-9765-4875DAE2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F5F7-2E60-DC41-80F0-A53C285B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4BC2AE-0283-7E4E-A5D7-91AE22880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We can generate multiple states of </a:t>
                </a:r>
                <a:r>
                  <a:rPr lang="en-US" sz="32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|x&gt; + |x</a:t>
                </a:r>
                <a14:m>
                  <m:oMath xmlns:m="http://schemas.openxmlformats.org/officeDocument/2006/math">
                    <m:r>
                      <a:rPr lang="en-US" sz="3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⨁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 s&gt;</a:t>
                </a:r>
              </a:p>
              <a:p>
                <a:r>
                  <a:rPr lang="en-US" sz="3200" dirty="0"/>
                  <a:t>But there’s no way to solve for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</a:t>
                </a:r>
              </a:p>
              <a:p>
                <a:r>
                  <a:rPr lang="en-US" sz="3200" dirty="0"/>
                  <a:t>Simon’s insight was that doing another Hadamard (aka Discrete Quantum Fourier Transform) allows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</a:t>
                </a:r>
                <a:r>
                  <a:rPr lang="en-US" sz="3200" dirty="0"/>
                  <a:t> to be (eventually) solved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4BC2AE-0283-7E4E-A5D7-91AE22880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1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CA3A1-B531-ED45-9018-FD69E982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 definition of Hadamard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883" y="3004182"/>
                <a:ext cx="9821448" cy="2382827"/>
              </a:xfrm>
            </p:spPr>
            <p:txBody>
              <a:bodyPr/>
              <a:lstStyle/>
              <a:p>
                <a:r>
                  <a:rPr lang="en-US" sz="3200" dirty="0"/>
                  <a:t>Where </a:t>
                </a:r>
                <a:r>
                  <a:rPr lang="en-US" sz="3200" dirty="0" err="1"/>
                  <a:t>x.z</a:t>
                </a:r>
                <a:r>
                  <a:rPr lang="en-US" sz="3200" dirty="0"/>
                  <a:t> is the dot product</a:t>
                </a:r>
              </a:p>
              <a:p>
                <a:r>
                  <a:rPr lang="en-US" sz="3200" dirty="0"/>
                  <a:t>Verifying the single qubit transformation of n = 1, z = {0,1} </a:t>
                </a:r>
              </a:p>
              <a:p>
                <a:pPr lvl="1"/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/>
                                </m:sSup>
                              </m:e>
                            </m:rad>
                          </m:den>
                        </m:f>
                      </m:e>
                    </m:box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( −1</m:t>
                        </m:r>
                      </m:e>
                    </m:d>
                    <m:r>
                      <a:rPr lang="en-US" sz="2800" b="0" i="0" baseline="30000" smtClean="0">
                        <a:latin typeface="Cambria Math" panose="02040503050406030204" pitchFamily="18" charset="0"/>
                      </a:rPr>
                      <m:t>0.0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0&gt; +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800" b="0" i="0" baseline="30000" smtClean="0">
                            <a:latin typeface="Cambria Math" panose="02040503050406030204" pitchFamily="18" charset="0"/>
                          </a:rPr>
                          <m:t>1.0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800" dirty="0"/>
                  <a:t>] </a:t>
                </a:r>
              </a:p>
              <a:p>
                <a:pPr lvl="1"/>
                <a14:m>
                  <m:oMath xmlns:m="http://schemas.openxmlformats.org/officeDocument/2006/math">
                    <m:box>
                      <m:box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/>
                                </m:sSup>
                              </m:e>
                            </m:rad>
                          </m:den>
                        </m:f>
                      </m:e>
                    </m:box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0&gt;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1&gt;</m:t>
                    </m:r>
                  </m:oMath>
                </a14:m>
                <a:r>
                  <a:rPr lang="en-US" sz="2800" dirty="0"/>
                  <a:t>]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883" y="3004182"/>
                <a:ext cx="9821448" cy="2382827"/>
              </a:xfrm>
              <a:blipFill>
                <a:blip r:embed="rId2"/>
                <a:stretch>
                  <a:fillRect l="-1938" t="-4787" b="-47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7AFDB7-4780-9947-8350-DF7BFA1A6B5F}"/>
                  </a:ext>
                </a:extLst>
              </p:cNvPr>
              <p:cNvSpPr txBox="1"/>
              <p:nvPr/>
            </p:nvSpPr>
            <p:spPr>
              <a:xfrm>
                <a:off x="2726302" y="1972671"/>
                <a:ext cx="6268610" cy="7201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600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  <m:r>
                      <a:rPr lang="en-US" sz="3600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&gt; =</m:t>
                    </m:r>
                    <m:box>
                      <m:box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|z&gt;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7AFDB7-4780-9947-8350-DF7BFA1A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302" y="1972671"/>
                <a:ext cx="6268610" cy="720134"/>
              </a:xfrm>
              <a:prstGeom prst="rect">
                <a:avLst/>
              </a:prstGeom>
              <a:blipFill>
                <a:blip r:embed="rId3"/>
                <a:stretch>
                  <a:fillRect l="-2429" t="-118966" b="-1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13783-1266-C54F-8AEF-AD667306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805" y="248732"/>
            <a:ext cx="9906000" cy="1477963"/>
          </a:xfrm>
        </p:spPr>
        <p:txBody>
          <a:bodyPr/>
          <a:lstStyle/>
          <a:p>
            <a:r>
              <a:rPr lang="en-US" dirty="0"/>
              <a:t>Applying the second </a:t>
            </a:r>
            <a:r>
              <a:rPr lang="en-US" dirty="0" err="1"/>
              <a:t>hadamard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543" y="2383636"/>
                <a:ext cx="9821448" cy="238282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latin typeface="Courier" charset="0"/>
                    <a:ea typeface="Cambria Math" charset="0"/>
                    <a:cs typeface="Courier" charset="0"/>
                  </a:rPr>
                  <a:t>to the state </a:t>
                </a:r>
                <a:r>
                  <a:rPr lang="en-US" dirty="0">
                    <a:latin typeface="Courier" charset="0"/>
                    <a:ea typeface="Cambria Math" charset="0"/>
                    <a:cs typeface="Courier" charset="0"/>
                  </a:rPr>
                  <a:t>|z&gt; </a:t>
                </a:r>
                <a:r>
                  <a:rPr lang="en-US" dirty="0">
                    <a:solidFill>
                      <a:schemeClr val="tx1"/>
                    </a:solidFill>
                    <a:latin typeface="Courier" charset="0"/>
                    <a:ea typeface="Cambria Math" charset="0"/>
                    <a:cs typeface="Courier" charset="0"/>
                  </a:rPr>
                  <a:t>where 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|x&gt;+|x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⨁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ambria Math" charset="0"/>
                    <a:cs typeface="Courier" charset="0"/>
                  </a:rPr>
                  <a:t> s&gt; </a:t>
                </a:r>
                <a:r>
                  <a:rPr lang="en-US" dirty="0">
                    <a:solidFill>
                      <a:schemeClr val="tx1"/>
                    </a:solidFill>
                    <a:latin typeface="Courier" charset="0"/>
                    <a:ea typeface="Cambria Math" charset="0"/>
                    <a:cs typeface="Courier" charset="0"/>
                  </a:rPr>
                  <a:t>= |z&gt;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543" y="2383636"/>
                <a:ext cx="9821448" cy="2382827"/>
              </a:xfrm>
              <a:blipFill>
                <a:blip r:embed="rId2"/>
                <a:stretch>
                  <a:fillRect l="-1161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7AFDB7-4780-9947-8350-DF7BFA1A6B5F}"/>
                  </a:ext>
                </a:extLst>
              </p:cNvPr>
              <p:cNvSpPr txBox="1"/>
              <p:nvPr/>
            </p:nvSpPr>
            <p:spPr>
              <a:xfrm>
                <a:off x="2873769" y="1489825"/>
                <a:ext cx="5521848" cy="640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 =</m:t>
                    </m:r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|z&gt;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7AFDB7-4780-9947-8350-DF7BFA1A6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69" y="1489825"/>
                <a:ext cx="5521848" cy="640047"/>
              </a:xfrm>
              <a:prstGeom prst="rect">
                <a:avLst/>
              </a:prstGeom>
              <a:blipFill>
                <a:blip r:embed="rId3"/>
                <a:stretch>
                  <a:fillRect l="-2294" t="-115385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86B58-A946-D04D-ADF9-4B623B51A92C}"/>
                  </a:ext>
                </a:extLst>
              </p:cNvPr>
              <p:cNvSpPr txBox="1"/>
              <p:nvPr/>
            </p:nvSpPr>
            <p:spPr>
              <a:xfrm>
                <a:off x="912814" y="2984926"/>
                <a:ext cx="11660185" cy="4070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  <m:r>
                      <a:rPr lang="en-US" sz="3200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|</m:t>
                    </m:r>
                    <m:r>
                      <m:rPr>
                        <m:nor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&gt;+|</m:t>
                    </m:r>
                    <m:r>
                      <m:rPr>
                        <m:nor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x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s</m:t>
                    </m:r>
                    <m:r>
                      <m:rPr>
                        <m:nor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ourier" charset="0"/>
                        <a:ea typeface="Cambria Math" charset="0"/>
                        <a:cs typeface="Courier" charset="0"/>
                      </a:rPr>
                      <m:t>&gt;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+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.(</m:t>
                        </m:r>
                        <m:r>
                          <a:rPr lang="en-US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⨁</m:t>
                        </m:r>
                        <m:r>
                          <a:rPr lang="en-US" sz="32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𝑠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ourier" pitchFamily="2" charset="0"/>
                  </a:rPr>
                  <a:t>|y&gt;</a:t>
                </a:r>
              </a:p>
              <a:p>
                <a:endParaRPr lang="en-US" sz="3200" dirty="0">
                  <a:latin typeface="Courier" pitchFamily="2" charset="0"/>
                </a:endParaRPr>
              </a:p>
              <a:p>
                <a:r>
                  <a:rPr lang="en-US" sz="2800" dirty="0" err="1">
                    <a:solidFill>
                      <a:srgbClr val="00B050"/>
                    </a:solidFill>
                    <a:latin typeface="Courier" pitchFamily="2" charset="0"/>
                  </a:rPr>
                  <a:t>y.x</a:t>
                </a:r>
                <a:r>
                  <a:rPr lang="en-US" sz="2800" dirty="0">
                    <a:solidFill>
                      <a:srgbClr val="00B050"/>
                    </a:solidFill>
                    <a:latin typeface="Courier" pitchFamily="2" charset="0"/>
                  </a:rPr>
                  <a:t> </a:t>
                </a:r>
                <a:r>
                  <a:rPr lang="en-US" sz="2800" dirty="0">
                    <a:latin typeface="Courier" pitchFamily="2" charset="0"/>
                  </a:rPr>
                  <a:t>= y</a:t>
                </a:r>
                <a:r>
                  <a:rPr lang="en-US" sz="2800" baseline="-25000" dirty="0">
                    <a:latin typeface="Courier" pitchFamily="2" charset="0"/>
                  </a:rPr>
                  <a:t>1</a:t>
                </a:r>
                <a:r>
                  <a:rPr lang="en-US" sz="2800" dirty="0">
                    <a:latin typeface="Courier" pitchFamily="2" charset="0"/>
                  </a:rPr>
                  <a:t>x</a:t>
                </a:r>
                <a:r>
                  <a:rPr lang="en-US" sz="2800" baseline="-25000" dirty="0">
                    <a:latin typeface="Courier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2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y</m:t>
                    </m:r>
                    <m:r>
                      <a:rPr lang="en-US" sz="2800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x</m:t>
                    </m:r>
                    <m:r>
                      <a:rPr lang="en-US" sz="2800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2 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..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latin typeface="Courier" pitchFamily="2" charset="0"/>
                  </a:rPr>
                  <a:t> y</a:t>
                </a:r>
                <a:r>
                  <a:rPr lang="en-US" sz="2800" baseline="-25000" dirty="0">
                    <a:latin typeface="Courier" pitchFamily="2" charset="0"/>
                  </a:rPr>
                  <a:t>n</a:t>
                </a:r>
                <a:r>
                  <a:rPr lang="en-US" sz="2800" dirty="0">
                    <a:latin typeface="Courier" pitchFamily="2" charset="0"/>
                  </a:rPr>
                  <a:t>x</a:t>
                </a:r>
                <a:r>
                  <a:rPr lang="en-US" sz="2800" baseline="-25000" dirty="0">
                    <a:latin typeface="Courier" pitchFamily="2" charset="0"/>
                  </a:rPr>
                  <a:t>n</a:t>
                </a:r>
              </a:p>
              <a:p>
                <a:endParaRPr lang="en-US" sz="3200" baseline="-25000" dirty="0">
                  <a:latin typeface="Courier" pitchFamily="2" charset="0"/>
                </a:endParaRPr>
              </a:p>
              <a:p>
                <a:r>
                  <a:rPr lang="en-US" sz="2800" dirty="0">
                    <a:solidFill>
                      <a:srgbClr val="00B0F0"/>
                    </a:solidFill>
                    <a:latin typeface="Courier" pitchFamily="2" charset="0"/>
                  </a:rPr>
                  <a:t>y.(x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solidFill>
                      <a:srgbClr val="00B0F0"/>
                    </a:solidFill>
                    <a:latin typeface="Courier" pitchFamily="2" charset="0"/>
                  </a:rPr>
                  <a:t>s) </a:t>
                </a:r>
                <a:r>
                  <a:rPr lang="en-US" sz="2800" dirty="0">
                    <a:latin typeface="Courier" pitchFamily="2" charset="0"/>
                  </a:rPr>
                  <a:t>= y</a:t>
                </a:r>
                <a:r>
                  <a:rPr lang="en-US" sz="2800" baseline="-25000" dirty="0">
                    <a:latin typeface="Courier" pitchFamily="2" charset="0"/>
                  </a:rPr>
                  <a:t>1</a:t>
                </a:r>
                <a:r>
                  <a:rPr lang="en-US" sz="2800" dirty="0">
                    <a:latin typeface="Courier" pitchFamily="2" charset="0"/>
                  </a:rPr>
                  <a:t>(x</a:t>
                </a:r>
                <a:r>
                  <a:rPr lang="en-US" sz="2800" baseline="-25000" dirty="0">
                    <a:latin typeface="Courier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latin typeface="Courier" pitchFamily="2" charset="0"/>
                  </a:rPr>
                  <a:t>s</a:t>
                </a:r>
                <a:r>
                  <a:rPr lang="en-US" sz="2800" baseline="-25000" dirty="0">
                    <a:latin typeface="Courier" pitchFamily="2" charset="0"/>
                  </a:rPr>
                  <a:t>1</a:t>
                </a:r>
                <a:r>
                  <a:rPr lang="en-US" sz="2800" dirty="0">
                    <a:latin typeface="Courier" pitchFamily="2" charset="0"/>
                  </a:rPr>
                  <a:t>)</a:t>
                </a:r>
                <a:r>
                  <a:rPr lang="en-US" sz="2800" dirty="0">
                    <a:ea typeface="Cambria Math" panose="02040503050406030204" pitchFamily="18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latin typeface="Courier" pitchFamily="2" charset="0"/>
                  </a:rPr>
                  <a:t>…</a:t>
                </a:r>
                <a:r>
                  <a:rPr lang="en-US" sz="2800" dirty="0">
                    <a:ea typeface="Cambria Math" panose="02040503050406030204" pitchFamily="18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 </m:t>
                    </m:r>
                  </m:oMath>
                </a14:m>
                <a:r>
                  <a:rPr lang="en-US" sz="2800" dirty="0" err="1">
                    <a:latin typeface="Courier" pitchFamily="2" charset="0"/>
                  </a:rPr>
                  <a:t>y</a:t>
                </a:r>
                <a:r>
                  <a:rPr lang="en-US" sz="2800" baseline="-25000" dirty="0" err="1">
                    <a:latin typeface="Courier" pitchFamily="2" charset="0"/>
                  </a:rPr>
                  <a:t>n</a:t>
                </a:r>
                <a:r>
                  <a:rPr lang="en-US" sz="2800" dirty="0">
                    <a:latin typeface="Courier" pitchFamily="2" charset="0"/>
                  </a:rPr>
                  <a:t>(</a:t>
                </a:r>
                <a:r>
                  <a:rPr lang="en-US" sz="2800" dirty="0" err="1">
                    <a:latin typeface="Courier" pitchFamily="2" charset="0"/>
                  </a:rPr>
                  <a:t>x</a:t>
                </a:r>
                <a:r>
                  <a:rPr lang="en-US" sz="2800" baseline="-25000" dirty="0" err="1">
                    <a:latin typeface="Courier" pitchFamily="2" charset="0"/>
                  </a:rPr>
                  <a:t>n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 err="1">
                    <a:latin typeface="Courier" pitchFamily="2" charset="0"/>
                  </a:rPr>
                  <a:t>y</a:t>
                </a:r>
                <a:r>
                  <a:rPr lang="en-US" sz="2800" baseline="-25000" dirty="0" err="1">
                    <a:latin typeface="Courier" pitchFamily="2" charset="0"/>
                  </a:rPr>
                  <a:t>n</a:t>
                </a:r>
                <a:r>
                  <a:rPr lang="en-US" sz="2800" dirty="0">
                    <a:latin typeface="Courier" pitchFamily="2" charset="0"/>
                  </a:rPr>
                  <a:t>)= (</a:t>
                </a:r>
                <a:r>
                  <a:rPr lang="en-US" sz="2800" dirty="0" err="1">
                    <a:latin typeface="Courier" pitchFamily="2" charset="0"/>
                  </a:rPr>
                  <a:t>y.x</a:t>
                </a:r>
                <a:r>
                  <a:rPr lang="en-US" sz="2800" dirty="0">
                    <a:latin typeface="Courier" pitchFamily="2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>
                    <a:latin typeface="Courier" pitchFamily="2" charset="0"/>
                  </a:rPr>
                  <a:t>(</a:t>
                </a:r>
                <a:r>
                  <a:rPr lang="en-US" sz="2800" dirty="0" err="1">
                    <a:latin typeface="Courier" pitchFamily="2" charset="0"/>
                  </a:rPr>
                  <a:t>y.s</a:t>
                </a:r>
                <a:r>
                  <a:rPr lang="en-US" sz="2800" dirty="0">
                    <a:latin typeface="Courier" pitchFamily="2" charset="0"/>
                  </a:rPr>
                  <a:t>)</a:t>
                </a:r>
              </a:p>
              <a:p>
                <a:endParaRPr lang="en-US" sz="3200" dirty="0">
                  <a:latin typeface="Courier" pitchFamily="2" charset="0"/>
                </a:endParaRPr>
              </a:p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(1+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⨁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ourier" pitchFamily="2" charset="0"/>
                  </a:rPr>
                  <a:t>|y&gt;</a:t>
                </a:r>
              </a:p>
              <a:p>
                <a:endParaRPr lang="en-US" sz="3200" dirty="0"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86B58-A946-D04D-ADF9-4B623B51A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14" y="2984926"/>
                <a:ext cx="11660185" cy="4070602"/>
              </a:xfrm>
              <a:prstGeom prst="rect">
                <a:avLst/>
              </a:prstGeom>
              <a:blipFill>
                <a:blip r:embed="rId4"/>
                <a:stretch>
                  <a:fillRect l="-1961" t="-18634" b="-1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5EC88-3A9F-F047-A508-315D3607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6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reduces 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702" y="2543098"/>
                <a:ext cx="10805422" cy="2382827"/>
              </a:xfrm>
            </p:spPr>
            <p:txBody>
              <a:bodyPr/>
              <a:lstStyle/>
              <a:p>
                <a:r>
                  <a:rPr lang="en-US" sz="3200" dirty="0">
                    <a:latin typeface="Courier" charset="0"/>
                    <a:ea typeface="Cambria Math" charset="0"/>
                    <a:cs typeface="Courier" charset="0"/>
                  </a:rPr>
                  <a:t>Which results in generating a random string where </a:t>
                </a:r>
              </a:p>
              <a:p>
                <a:pPr lvl="1"/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⨁</m:t>
                    </m:r>
                  </m:oMath>
                </a14:m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 s = 0</a:t>
                </a:r>
              </a:p>
              <a:p>
                <a:r>
                  <a:rPr lang="en-US" sz="3200" dirty="0">
                    <a:latin typeface="Courier" charset="0"/>
                    <a:ea typeface="Cambria Math" charset="0"/>
                    <a:cs typeface="Courier" charset="0"/>
                  </a:rPr>
                  <a:t>So what? We’ve got another random string a bit more structure </a:t>
                </a:r>
              </a:p>
              <a:p>
                <a:r>
                  <a:rPr lang="en-US" sz="3200" dirty="0">
                    <a:latin typeface="Courier" charset="0"/>
                    <a:ea typeface="Cambria Math" charset="0"/>
                    <a:cs typeface="Courier" charset="0"/>
                  </a:rPr>
                  <a:t>There’s quantum information though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702" y="2543098"/>
                <a:ext cx="10805422" cy="2382827"/>
              </a:xfrm>
              <a:blipFill>
                <a:blip r:embed="rId2"/>
                <a:stretch>
                  <a:fillRect l="-1761" t="-4233" r="-2465" b="-68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3CA-2693-5244-913D-22EAE424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6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B85141-A84C-234D-B870-CB8245993F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0805" y="248732"/>
                <a:ext cx="9906000" cy="1477963"/>
              </a:xfrm>
            </p:spPr>
            <p:txBody>
              <a:bodyPr/>
              <a:lstStyle/>
              <a:p>
                <a:r>
                  <a:rPr lang="en-US" dirty="0"/>
                  <a:t>QUANTUM </a:t>
                </a:r>
                <a:r>
                  <a:rPr lang="en-US" dirty="0" err="1"/>
                  <a:t>INTERFERence</a:t>
                </a:r>
                <a:r>
                  <a:rPr lang="en-US" dirty="0"/>
                  <a:t> on</a:t>
                </a:r>
                <a:br>
                  <a:rPr lang="en-US" dirty="0"/>
                </a:br>
                <a:r>
                  <a:rPr lang="en-US" dirty="0"/>
                  <a:t> 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dirty="0"/>
                  <a:t> 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CB85141-A84C-234D-B870-CB8245993F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0805" y="248732"/>
                <a:ext cx="9906000" cy="1477963"/>
              </a:xfrm>
              <a:blipFill>
                <a:blip r:embed="rId2"/>
                <a:stretch>
                  <a:fillRect l="-1793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161" y="2880593"/>
                <a:ext cx="9821448" cy="2382827"/>
              </a:xfrm>
            </p:spPr>
            <p:txBody>
              <a:bodyPr/>
              <a:lstStyle/>
              <a:p>
                <a:r>
                  <a:rPr lang="en-US" sz="3200" dirty="0"/>
                  <a:t>If </a:t>
                </a:r>
                <a:r>
                  <a:rPr lang="en-US" sz="3200" dirty="0" err="1"/>
                  <a:t>y</a:t>
                </a:r>
                <a:r>
                  <a:rPr lang="en-US" sz="3200" dirty="0">
                    <a:ea typeface="Cambria Math" panose="02040503050406030204" pitchFamily="18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 </m:t>
                    </m:r>
                  </m:oMath>
                </a14:m>
                <a:r>
                  <a:rPr lang="en-US" sz="3200" dirty="0"/>
                  <a:t>s = 1, </a:t>
                </a:r>
                <a:r>
                  <a:rPr lang="en-US" sz="3200" dirty="0" err="1"/>
                  <a:t>P</a:t>
                </a:r>
                <a:r>
                  <a:rPr lang="en-US" dirty="0" err="1"/>
                  <a:t>y</a:t>
                </a:r>
                <a:r>
                  <a:rPr lang="en-US" sz="2800" dirty="0"/>
                  <a:t> = 0 (quantum interference aka the ”washout”)</a:t>
                </a:r>
              </a:p>
              <a:p>
                <a:r>
                  <a:rPr lang="en-US" sz="2800" dirty="0"/>
                  <a:t>If y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2800" dirty="0"/>
                  <a:t> s = 0</a:t>
                </a:r>
              </a:p>
              <a:p>
                <a:pPr lvl="1"/>
                <a:r>
                  <a:rPr lang="en-US" sz="2800" dirty="0"/>
                  <a:t>If s = 0</a:t>
                </a:r>
                <a:r>
                  <a:rPr lang="en-US" sz="2800" baseline="30000" dirty="0"/>
                  <a:t>N</a:t>
                </a:r>
              </a:p>
              <a:p>
                <a:pPr lvl="2"/>
                <a:r>
                  <a:rPr lang="en-US" sz="2800" dirty="0" err="1"/>
                  <a:t>P</a:t>
                </a:r>
                <a:r>
                  <a:rPr lang="en-US" sz="2800" baseline="-25000" dirty="0" err="1"/>
                  <a:t>y</a:t>
                </a:r>
                <a:r>
                  <a:rPr lang="en-US" sz="2800" dirty="0"/>
                  <a:t> = 1/2</a:t>
                </a:r>
                <a:r>
                  <a:rPr lang="en-US" sz="3200" baseline="30000" dirty="0"/>
                  <a:t>n</a:t>
                </a:r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If s ≠ 0</a:t>
                </a:r>
                <a:r>
                  <a:rPr lang="en-US" sz="2800" baseline="30000" dirty="0"/>
                  <a:t>n</a:t>
                </a:r>
                <a:r>
                  <a:rPr lang="en-US" sz="2800" dirty="0"/>
                  <a:t> </a:t>
                </a:r>
              </a:p>
              <a:p>
                <a:pPr lvl="2"/>
                <a:r>
                  <a:rPr lang="en-US" sz="2800" dirty="0" err="1"/>
                  <a:t>P</a:t>
                </a:r>
                <a:r>
                  <a:rPr lang="en-US" sz="2800" baseline="-25000" dirty="0" err="1"/>
                  <a:t>y</a:t>
                </a:r>
                <a:r>
                  <a:rPr lang="en-US" sz="2800" dirty="0"/>
                  <a:t> = 1/2 </a:t>
                </a:r>
                <a:r>
                  <a:rPr lang="en-US" sz="2800" baseline="30000" dirty="0"/>
                  <a:t>-(n-1)</a:t>
                </a:r>
                <a:endParaRPr lang="en-US" sz="2800" dirty="0"/>
              </a:p>
              <a:p>
                <a:pPr lvl="2"/>
                <a:endParaRPr lang="en-US" baseline="30000" dirty="0"/>
              </a:p>
              <a:p>
                <a:pPr lvl="1"/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161" y="2880593"/>
                <a:ext cx="9821448" cy="2382827"/>
              </a:xfrm>
              <a:blipFill>
                <a:blip r:embed="rId3"/>
                <a:stretch>
                  <a:fillRect l="-1938" t="-4787" b="-5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86B58-A946-D04D-ADF9-4B623B51A92C}"/>
                  </a:ext>
                </a:extLst>
              </p:cNvPr>
              <p:cNvSpPr txBox="1"/>
              <p:nvPr/>
            </p:nvSpPr>
            <p:spPr>
              <a:xfrm>
                <a:off x="1022144" y="1301786"/>
                <a:ext cx="11660185" cy="1624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3200" dirty="0">
                  <a:latin typeface="Courier" pitchFamily="2" charset="0"/>
                </a:endParaRPr>
              </a:p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nor/>
                          </m:rPr>
                          <a:rPr lang="en-US" sz="3200" dirty="0"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= 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(1+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⨁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ourier" pitchFamily="2" charset="0"/>
                  </a:rPr>
                  <a:t>|y&gt;</a:t>
                </a:r>
              </a:p>
              <a:p>
                <a:endParaRPr lang="en-US" sz="3200" dirty="0"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86B58-A946-D04D-ADF9-4B623B51A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4" y="1301786"/>
                <a:ext cx="11660185" cy="1624932"/>
              </a:xfrm>
              <a:prstGeom prst="rect">
                <a:avLst/>
              </a:prstGeom>
              <a:blipFill>
                <a:blip r:embed="rId4"/>
                <a:stretch>
                  <a:fillRect l="-1304" t="-17188" b="-4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BC2137-AA31-6741-B533-BF64D0399C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631" y="38351"/>
            <a:ext cx="4157369" cy="2526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3978-D1E5-7F47-A9EF-2D190055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5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7ABE-7CA7-2E46-ACA3-8E7197DD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BFE28-52F9-2045-9D61-0B44F0091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key to quantum supremacy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Quantum Mechanics allows for negative amplitudes (aka classic probabilities)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Amplitudes can be transformed by quantum operations to be additive or  subtractive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EBFA-C275-7144-91CF-25D5F009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4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3056" y="2268686"/>
                <a:ext cx="9821448" cy="2382827"/>
              </a:xfrm>
            </p:spPr>
            <p:txBody>
              <a:bodyPr/>
              <a:lstStyle/>
              <a:p>
                <a:r>
                  <a:rPr lang="en-US" sz="2800" dirty="0">
                    <a:latin typeface="Arial" panose="020B0604020202020204" pitchFamily="34" charset="0"/>
                    <a:ea typeface="Cambria Math" charset="0"/>
                    <a:cs typeface="Arial" panose="020B0604020202020204" pitchFamily="34" charset="0"/>
                  </a:rPr>
                  <a:t>However, multiple iterations of the circuit will result, when measured, multiple random strings where all 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ea typeface="Cambria Math" charset="0"/>
                    <a:cs typeface="Arial" panose="020B0604020202020204" pitchFamily="34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⨁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ea typeface="Cambria Math" charset="0"/>
                    <a:cs typeface="Arial" panose="020B0604020202020204" pitchFamily="34" charset="0"/>
                  </a:rPr>
                  <a:t> s = 0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determine, based on n, the number of iterations (linear), where we can have some certainty that we solve the set of linear equations for 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3056" y="2268686"/>
                <a:ext cx="9821448" cy="2382827"/>
              </a:xfrm>
              <a:blipFill>
                <a:blip r:embed="rId2"/>
                <a:stretch>
                  <a:fillRect l="-1550" t="-4255" b="-4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4108-67B8-3D4B-B5F8-29851D5D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talk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92596" y="2211516"/>
            <a:ext cx="10076552" cy="3541712"/>
          </a:xfrm>
        </p:spPr>
        <p:txBody>
          <a:bodyPr/>
          <a:lstStyle/>
          <a:p>
            <a:r>
              <a:rPr lang="en-US" dirty="0"/>
              <a:t>The Problem of Find a Period within data </a:t>
            </a:r>
          </a:p>
          <a:p>
            <a:r>
              <a:rPr lang="en-US" dirty="0"/>
              <a:t>Complexity</a:t>
            </a:r>
          </a:p>
          <a:p>
            <a:r>
              <a:rPr lang="en-US" dirty="0"/>
              <a:t>The Math</a:t>
            </a:r>
          </a:p>
          <a:p>
            <a:r>
              <a:rPr lang="en-US" dirty="0"/>
              <a:t>Single step through the algorithm (</a:t>
            </a:r>
            <a:r>
              <a:rPr lang="en-US" dirty="0" err="1"/>
              <a:t>qdb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7609A-4F5C-9949-9483-BBB4898C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5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33639"/>
            <a:ext cx="9906000" cy="1477963"/>
          </a:xfrm>
        </p:spPr>
        <p:txBody>
          <a:bodyPr/>
          <a:lstStyle/>
          <a:p>
            <a:r>
              <a:rPr lang="en-US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5565" y="2475124"/>
                <a:ext cx="12006468" cy="3541712"/>
              </a:xfrm>
            </p:spPr>
            <p:txBody>
              <a:bodyPr/>
              <a:lstStyle/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Possible measured classic results from Step 3 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(q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3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,q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4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,q</a:t>
                </a:r>
                <a:r>
                  <a:rPr lang="en-US" baseline="-250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5</a:t>
                </a:r>
                <a:r>
                  <a:rPr lang="en-US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)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are </a:t>
                </a:r>
              </a:p>
              <a:p>
                <a:pPr lvl="1"/>
                <a:r>
                  <a:rPr lang="en-US" sz="2800" b="1" dirty="0">
                    <a:latin typeface="Courier" charset="0"/>
                    <a:ea typeface="Courier" charset="0"/>
                    <a:cs typeface="Courier" charset="0"/>
                  </a:rPr>
                  <a:t>010 101 110 001</a:t>
                </a:r>
              </a:p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Assuming a random result of </a:t>
                </a:r>
                <a:r>
                  <a:rPr lang="en-US" b="1" dirty="0"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results in 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r>
                  <a:rPr lang="en-US" sz="2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having the state </a:t>
                </a:r>
              </a:p>
              <a:p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1//8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rPr>
                  <a:t>|000010&gt; + |001101&gt; + |010101&gt; + |011010&gt; + 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sz="16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&gt; +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Courier" charset="0"/>
                    <a:ea typeface="Courier" charset="0"/>
                    <a:cs typeface="Courier" charset="0"/>
                  </a:rPr>
                  <a:t>|101001&gt; + |110001&gt; + 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sz="1600" dirty="0">
                    <a:solidFill>
                      <a:srgbClr val="00B0F0"/>
                    </a:solidFill>
                    <a:latin typeface="Courier" charset="0"/>
                    <a:ea typeface="Courier" charset="0"/>
                    <a:cs typeface="Courier" charset="0"/>
                  </a:rPr>
                  <a:t>110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3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dirty="0">
                    <a:latin typeface="Courier" pitchFamily="2" charset="0"/>
                  </a:rPr>
                  <a:t>√2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100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&gt; + |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111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565" y="2475124"/>
                <a:ext cx="12006468" cy="3541712"/>
              </a:xfrm>
              <a:blipFill>
                <a:blip r:embed="rId2"/>
                <a:stretch>
                  <a:fillRect l="-1057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2"/>
          <p:cNvGraphicFramePr>
            <a:graphicFrameLocks/>
          </p:cNvGraphicFramePr>
          <p:nvPr>
            <p:extLst/>
          </p:nvPr>
        </p:nvGraphicFramePr>
        <p:xfrm>
          <a:off x="10609578" y="-911"/>
          <a:ext cx="1267684" cy="247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15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115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7AA59D8-B9DA-8F40-A009-25DC668D57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799" y="66665"/>
            <a:ext cx="4157369" cy="2526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24DB-3BEE-574E-9B04-E9EA87B2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5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70" y="0"/>
            <a:ext cx="9906000" cy="1477963"/>
          </a:xfrm>
        </p:spPr>
        <p:txBody>
          <a:bodyPr/>
          <a:lstStyle/>
          <a:p>
            <a:r>
              <a:rPr lang="en-US" dirty="0"/>
              <a:t>RUNNING Example (4)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3256" y="1929040"/>
                <a:ext cx="9906000" cy="4136797"/>
              </a:xfrm>
            </p:spPr>
            <p:txBody>
              <a:bodyPr/>
              <a:lstStyle/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Step 4 : Another Hadamard on </a:t>
                </a:r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sz="2400" dirty="0">
                    <a:solidFill>
                      <a:srgbClr val="FF0000"/>
                    </a:solidFill>
                    <a:latin typeface="Courier" pitchFamily="2" charset="0"/>
                  </a:rPr>
                  <a:t>√2 </a:t>
                </a:r>
                <a:r>
                  <a:rPr lang="en-US" sz="24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|100&gt; + |111&gt; </a:t>
                </a:r>
              </a:p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Resulting in first qubit 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0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½ 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|000&gt; - |100&gt; + |011&gt; - |011</a:t>
                </a:r>
                <a:r>
                  <a:rPr lang="en-US" sz="1600" dirty="0">
                    <a:latin typeface="Courier" charset="0"/>
                    <a:ea typeface="Courier" charset="0"/>
                    <a:cs typeface="Courier" charset="0"/>
                  </a:rPr>
                  <a:t>&gt; </a:t>
                </a:r>
              </a:p>
              <a:p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Second qubit 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</a:t>
                </a:r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1"/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1/</a:t>
                </a:r>
                <a:r>
                  <a:rPr lang="en-US" sz="1600" dirty="0">
                    <a:solidFill>
                      <a:srgbClr val="FF0000"/>
                    </a:solidFill>
                    <a:latin typeface="Courier" pitchFamily="2" charset="0"/>
                  </a:rPr>
                  <a:t>√8</a:t>
                </a:r>
                <a:r>
                  <a:rPr lang="hr-HR" sz="1600" dirty="0">
                    <a:solidFill>
                      <a:srgbClr val="FF0000"/>
                    </a:solidFill>
                  </a:rPr>
                  <a:t>(|000&gt; + |010&gt; - |100&gt; -  |110&gt; + |001&gt; - |011&gt; - |101&gt; + |111&gt;</a:t>
                </a:r>
                <a:r>
                  <a:rPr lang="hr-HR" sz="1600" dirty="0"/>
                  <a:t>) </a:t>
                </a:r>
                <a:endParaRPr lang="hr-HR" sz="1800" dirty="0"/>
              </a:p>
              <a:p>
                <a:r>
                  <a:rPr lang="hr-HR" dirty="0"/>
                  <a:t>3rd </a:t>
                </a:r>
                <a:r>
                  <a:rPr lang="hr-HR" dirty="0" err="1"/>
                  <a:t>qubit</a:t>
                </a:r>
                <a:r>
                  <a:rPr lang="hr-HR" dirty="0"/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q</a:t>
                </a:r>
                <a:r>
                  <a:rPr lang="en-US" baseline="-25000" dirty="0">
                    <a:solidFill>
                      <a:srgbClr val="FF0000"/>
                    </a:solidFill>
                    <a:latin typeface="Courier" charset="0"/>
                    <a:ea typeface="Courier" charset="0"/>
                    <a:cs typeface="Courier" charset="0"/>
                  </a:rPr>
                  <a:t>2</a:t>
                </a:r>
                <a:endParaRPr lang="hr-HR" dirty="0"/>
              </a:p>
              <a:p>
                <a:pPr lvl="1"/>
                <a:r>
                  <a:rPr lang="en-US" sz="1600" dirty="0">
                    <a:solidFill>
                      <a:srgbClr val="FF0000"/>
                    </a:solidFill>
                  </a:rPr>
                  <a:t>¼</a:t>
                </a:r>
                <a:r>
                  <a:rPr lang="hr-HR" sz="1600" dirty="0">
                    <a:solidFill>
                      <a:srgbClr val="FF0000"/>
                    </a:solidFill>
                  </a:rPr>
                  <a:t>(|000&gt; + |001&gt; + |010&gt; + |011&gt; -  |100&gt; - |101&gt; - |110&gt;  |111&gt; + |000&gt; - |001&gt; - |010&gt; + |011&gt; - |100&gt; + |101&gt; + |110&gt; |111&gt;) </a:t>
                </a:r>
              </a:p>
              <a:p>
                <a:r>
                  <a:rPr lang="en-US" dirty="0"/>
                  <a:t>Collecting and reducing (trust me)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:  ½</a:t>
                </a:r>
                <a:r>
                  <a:rPr lang="hr-HR" sz="2800" dirty="0">
                    <a:solidFill>
                      <a:srgbClr val="FF0000"/>
                    </a:solidFill>
                  </a:rPr>
                  <a:t> (|000&gt; + |011&gt; - |100&gt; - |111&gt;) </a:t>
                </a:r>
              </a:p>
              <a:p>
                <a:pPr lvl="1"/>
                <a:endParaRPr lang="hr-HR" dirty="0"/>
              </a:p>
              <a:p>
                <a:pPr lvl="1"/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3256" y="1929040"/>
                <a:ext cx="9906000" cy="4136797"/>
              </a:xfrm>
              <a:blipFill>
                <a:blip r:embed="rId2"/>
                <a:stretch>
                  <a:fillRect l="-1280" t="-1835" b="-22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E85C45-A991-934A-A13B-E49693ADC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631" y="0"/>
            <a:ext cx="4157369" cy="2526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53DFD-166E-A146-B600-A817540F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1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E8A84-C98F-554F-9F19-E7F06CF7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4A56347-01BC-254C-B582-7B570F14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79" y="312750"/>
            <a:ext cx="6417366" cy="3900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3ACD6E-32D4-0740-ACCD-7799D81B5E24}"/>
                  </a:ext>
                </a:extLst>
              </p:cNvPr>
              <p:cNvSpPr/>
              <p:nvPr/>
            </p:nvSpPr>
            <p:spPr>
              <a:xfrm>
                <a:off x="2014332" y="4611301"/>
                <a:ext cx="81037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8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:  ½</a:t>
                </a:r>
                <a:r>
                  <a:rPr lang="hr-HR" sz="2800" dirty="0">
                    <a:solidFill>
                      <a:srgbClr val="FF0000"/>
                    </a:solidFill>
                  </a:rPr>
                  <a:t> (|000&gt; + |011&gt; - |100&gt; - |111&gt;)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3ACD6E-32D4-0740-ACCD-7799D81B5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332" y="4611301"/>
                <a:ext cx="8103704" cy="523220"/>
              </a:xfrm>
              <a:prstGeom prst="rect">
                <a:avLst/>
              </a:prstGeom>
              <a:blipFill>
                <a:blip r:embed="rId3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486DFE-E928-3A4F-8A62-5EEC4DE23B18}"/>
                  </a:ext>
                </a:extLst>
              </p:cNvPr>
              <p:cNvSpPr/>
              <p:nvPr/>
            </p:nvSpPr>
            <p:spPr>
              <a:xfrm>
                <a:off x="1509886" y="5532566"/>
                <a:ext cx="911259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hr-HR" sz="3200" dirty="0"/>
                  <a:t>Step 5 : </a:t>
                </a:r>
                <a:r>
                  <a:rPr lang="hr-HR" sz="3200" dirty="0" err="1"/>
                  <a:t>Measure</a:t>
                </a:r>
                <a:r>
                  <a:rPr lang="hr-HR" sz="3200" dirty="0"/>
                  <a:t> </a:t>
                </a:r>
                <a:r>
                  <a:rPr lang="en-US" sz="3200" dirty="0">
                    <a:ea typeface="Cambria Math" charset="0"/>
                    <a:cs typeface="Cambria Math" charset="0"/>
                  </a:rPr>
                  <a:t>|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</m:oMath>
                </a14:m>
                <a:endParaRPr lang="hr-HR" sz="3200" dirty="0"/>
              </a:p>
              <a:p>
                <a:pPr lvl="1"/>
                <a:r>
                  <a:rPr lang="hr-HR" sz="2800" dirty="0"/>
                  <a:t>4 </a:t>
                </a:r>
                <a:r>
                  <a:rPr lang="hr-HR" sz="2800" dirty="0" err="1"/>
                  <a:t>possible</a:t>
                </a:r>
                <a:r>
                  <a:rPr lang="hr-HR" sz="2800" dirty="0"/>
                  <a:t> </a:t>
                </a:r>
                <a:r>
                  <a:rPr lang="hr-HR" sz="2800" dirty="0" err="1"/>
                  <a:t>results</a:t>
                </a:r>
                <a:r>
                  <a:rPr lang="hr-HR" sz="2800" dirty="0"/>
                  <a:t> </a:t>
                </a:r>
                <a:r>
                  <a:rPr lang="hr-HR" sz="2800" b="1" dirty="0"/>
                  <a:t>000 011 100 111 (</a:t>
                </a:r>
                <a:r>
                  <a:rPr lang="hr-HR" sz="2800" dirty="0" err="1"/>
                  <a:t>where</a:t>
                </a:r>
                <a:r>
                  <a:rPr lang="hr-HR" sz="2800" b="1" dirty="0"/>
                  <a:t> </a:t>
                </a:r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 ⨁</m:t>
                    </m:r>
                  </m:oMath>
                </a14:m>
                <a:r>
                  <a:rPr lang="en-US" sz="2800" dirty="0">
                    <a:latin typeface="Courier" charset="0"/>
                    <a:ea typeface="Cambria Math" charset="0"/>
                    <a:cs typeface="Courier" charset="0"/>
                  </a:rPr>
                  <a:t> s = 0) </a:t>
                </a:r>
                <a:r>
                  <a:rPr lang="hr-HR" sz="2800" b="1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486DFE-E928-3A4F-8A62-5EEC4DE2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86" y="5532566"/>
                <a:ext cx="9112595" cy="1015663"/>
              </a:xfrm>
              <a:prstGeom prst="rect">
                <a:avLst/>
              </a:prstGeom>
              <a:blipFill>
                <a:blip r:embed="rId4"/>
                <a:stretch>
                  <a:fillRect l="-1532" t="-7407" r="-2786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861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61913"/>
            <a:ext cx="9906000" cy="1477963"/>
          </a:xfrm>
        </p:spPr>
        <p:txBody>
          <a:bodyPr/>
          <a:lstStyle/>
          <a:p>
            <a:pPr>
              <a:defRPr/>
            </a:pPr>
            <a:r>
              <a:rPr lang="en-US" dirty="0"/>
              <a:t>Overall execution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B1B35-3012-7440-A5F5-65FEF23F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926FC-61DB-1244-96FC-15031EB2BDB5}"/>
              </a:ext>
            </a:extLst>
          </p:cNvPr>
          <p:cNvSpPr txBox="1"/>
          <p:nvPr/>
        </p:nvSpPr>
        <p:spPr>
          <a:xfrm>
            <a:off x="2206734" y="1364746"/>
            <a:ext cx="41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processing for Simon’s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C0245-F5B5-F544-92EF-789E16B24276}"/>
              </a:ext>
            </a:extLst>
          </p:cNvPr>
          <p:cNvSpPr txBox="1"/>
          <p:nvPr/>
        </p:nvSpPr>
        <p:spPr>
          <a:xfrm>
            <a:off x="6467335" y="1379106"/>
            <a:ext cx="495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Classic Processing of linear equations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91D016-1E4C-B340-9AA5-97EA8CE07E04}"/>
              </a:ext>
            </a:extLst>
          </p:cNvPr>
          <p:cNvGrpSpPr/>
          <p:nvPr/>
        </p:nvGrpSpPr>
        <p:grpSpPr>
          <a:xfrm>
            <a:off x="790161" y="2233614"/>
            <a:ext cx="10002853" cy="1043909"/>
            <a:chOff x="790161" y="2233614"/>
            <a:chExt cx="10002853" cy="1043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B542F7-4BE2-844D-B7DE-83AC12C6E85A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1247CB-2B34-414A-9685-A363600F600A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986CCF-AD5F-A44C-851E-C4E1A2918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6A2A24-5EF7-534E-B4D3-8F3D6EE3FA1F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0 + s</a:t>
              </a:r>
              <a:r>
                <a:rPr lang="hr-HR" baseline="-25000" dirty="0"/>
                <a:t>2</a:t>
              </a:r>
              <a:r>
                <a:rPr lang="hr-HR" dirty="0"/>
                <a:t> + s</a:t>
              </a:r>
              <a:r>
                <a:rPr lang="hr-HR" baseline="-25000" dirty="0"/>
                <a:t>3</a:t>
              </a:r>
              <a:r>
                <a:rPr lang="hr-HR" dirty="0"/>
                <a:t>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5995D0-CE19-BA43-9787-39529E7F4BD1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797B89-9C8A-6048-8BAA-B0E432DB8C69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D7C033-E509-C44E-BEE4-A2C0C16522B7}"/>
              </a:ext>
            </a:extLst>
          </p:cNvPr>
          <p:cNvGrpSpPr/>
          <p:nvPr/>
        </p:nvGrpSpPr>
        <p:grpSpPr>
          <a:xfrm>
            <a:off x="790161" y="3625403"/>
            <a:ext cx="10002853" cy="1043909"/>
            <a:chOff x="790161" y="2233614"/>
            <a:chExt cx="10002853" cy="10439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73E8FB-5A63-9546-92E6-5EAF0054A169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C5C97F-A206-564F-B6D9-00456D8557BB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0AA18E8-87FC-D44C-8147-0CEB36F9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7BCFE8-BDDE-CD44-A25C-0D07C2934472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s</a:t>
              </a:r>
              <a:r>
                <a:rPr lang="hr-HR" baseline="-25000" dirty="0"/>
                <a:t>1</a:t>
              </a:r>
              <a:r>
                <a:rPr lang="hr-HR" dirty="0"/>
                <a:t> + 0 + 0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6899F3A-FF2B-124E-B1AC-3656A1457FB1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51AA99-82CE-4146-9970-C1473D8616E4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DC3EE1-2159-6647-A7D7-2921C8FC7EF8}"/>
              </a:ext>
            </a:extLst>
          </p:cNvPr>
          <p:cNvGrpSpPr/>
          <p:nvPr/>
        </p:nvGrpSpPr>
        <p:grpSpPr>
          <a:xfrm>
            <a:off x="790161" y="5017192"/>
            <a:ext cx="10002853" cy="1043909"/>
            <a:chOff x="790161" y="2233614"/>
            <a:chExt cx="10002853" cy="104390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16BBC-D419-EE46-B0C3-E66A91C99642}"/>
                </a:ext>
              </a:extLst>
            </p:cNvPr>
            <p:cNvSpPr/>
            <p:nvPr/>
          </p:nvSpPr>
          <p:spPr>
            <a:xfrm>
              <a:off x="2489976" y="2241551"/>
              <a:ext cx="3604437" cy="103597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59399A-E9AB-334F-AACC-8CE6F43ED62B}"/>
                </a:ext>
              </a:extLst>
            </p:cNvPr>
            <p:cNvSpPr/>
            <p:nvPr/>
          </p:nvSpPr>
          <p:spPr>
            <a:xfrm>
              <a:off x="6778145" y="2233614"/>
              <a:ext cx="3604437" cy="1035972"/>
            </a:xfrm>
            <a:prstGeom prst="rect">
              <a:avLst/>
            </a:prstGeom>
            <a:noFill/>
            <a:ln w="635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E204EB1-A9E8-E94C-96B8-0F84A2B9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573" y="2287504"/>
              <a:ext cx="1553239" cy="94406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6CBE75-EEBD-044D-A81F-8A5CF0C026F6}"/>
                </a:ext>
              </a:extLst>
            </p:cNvPr>
            <p:cNvSpPr txBox="1"/>
            <p:nvPr/>
          </p:nvSpPr>
          <p:spPr>
            <a:xfrm>
              <a:off x="7071325" y="2460218"/>
              <a:ext cx="3721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s</a:t>
              </a:r>
              <a:r>
                <a:rPr lang="hr-HR" baseline="-25000" dirty="0"/>
                <a:t>1</a:t>
              </a:r>
              <a:r>
                <a:rPr lang="hr-HR" dirty="0"/>
                <a:t> + s</a:t>
              </a:r>
              <a:r>
                <a:rPr lang="hr-HR" baseline="-25000" dirty="0"/>
                <a:t>2</a:t>
              </a:r>
              <a:r>
                <a:rPr lang="hr-HR" dirty="0"/>
                <a:t> + s</a:t>
              </a:r>
              <a:r>
                <a:rPr lang="hr-HR" baseline="-25000" dirty="0"/>
                <a:t>3</a:t>
              </a:r>
              <a:r>
                <a:rPr lang="hr-HR" dirty="0"/>
                <a:t> = 0 </a:t>
              </a:r>
              <a:r>
                <a:rPr lang="hr-HR" dirty="0" err="1"/>
                <a:t>mod</a:t>
              </a:r>
              <a:r>
                <a:rPr lang="hr-HR" dirty="0"/>
                <a:t> 2</a:t>
              </a:r>
              <a:r>
                <a:rPr lang="en-US" dirty="0"/>
                <a:t> </a:t>
              </a:r>
            </a:p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232E32-52EF-9E4F-9DC5-FD5A0398F267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6094413" y="2751600"/>
              <a:ext cx="683732" cy="793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7C4E15-9630-1444-AC6A-31D1BFD2C5A0}"/>
                </a:ext>
              </a:extLst>
            </p:cNvPr>
            <p:cNvSpPr txBox="1"/>
            <p:nvPr/>
          </p:nvSpPr>
          <p:spPr>
            <a:xfrm>
              <a:off x="790161" y="2582808"/>
              <a:ext cx="1406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 3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0CC1777-317C-7046-95A8-C13099555E7C}"/>
              </a:ext>
            </a:extLst>
          </p:cNvPr>
          <p:cNvSpPr/>
          <p:nvPr/>
        </p:nvSpPr>
        <p:spPr>
          <a:xfrm>
            <a:off x="6105223" y="23299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dirty="0">
                <a:latin typeface="Courier" pitchFamily="2" charset="0"/>
              </a:rPr>
              <a:t>011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E2E75-8848-144A-9EE5-F42086FB1278}"/>
              </a:ext>
            </a:extLst>
          </p:cNvPr>
          <p:cNvSpPr/>
          <p:nvPr/>
        </p:nvSpPr>
        <p:spPr>
          <a:xfrm>
            <a:off x="6105223" y="3774057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dirty="0">
                <a:latin typeface="Courier" pitchFamily="2" charset="0"/>
              </a:rPr>
              <a:t>100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3F31BE-CBCF-1C43-9202-B5B4B8150D44}"/>
              </a:ext>
            </a:extLst>
          </p:cNvPr>
          <p:cNvSpPr/>
          <p:nvPr/>
        </p:nvSpPr>
        <p:spPr>
          <a:xfrm>
            <a:off x="6118633" y="515726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dirty="0">
                <a:latin typeface="Courier" pitchFamily="2" charset="0"/>
              </a:rPr>
              <a:t>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4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369" y="62306"/>
            <a:ext cx="9906000" cy="737962"/>
          </a:xfrm>
        </p:spPr>
        <p:txBody>
          <a:bodyPr/>
          <a:lstStyle/>
          <a:p>
            <a:r>
              <a:rPr lang="en-US" sz="4000" dirty="0"/>
              <a:t>RUNNING Example (5)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88" y="999051"/>
            <a:ext cx="9886762" cy="5858949"/>
          </a:xfrm>
        </p:spPr>
        <p:txBody>
          <a:bodyPr/>
          <a:lstStyle/>
          <a:p>
            <a:r>
              <a:rPr lang="hr-HR" sz="2800" b="1" dirty="0" err="1"/>
              <a:t>Measure</a:t>
            </a:r>
            <a:r>
              <a:rPr lang="hr-HR" sz="2800" b="1" dirty="0"/>
              <a:t> </a:t>
            </a:r>
            <a:r>
              <a:rPr lang="hr-HR" sz="2800" b="1" dirty="0" err="1"/>
              <a:t>results</a:t>
            </a:r>
            <a:r>
              <a:rPr lang="hr-HR" sz="2800" b="1" dirty="0"/>
              <a:t> 000 011 100 111 </a:t>
            </a:r>
          </a:p>
          <a:p>
            <a:r>
              <a:rPr lang="hr-HR" sz="2800" dirty="0" err="1"/>
              <a:t>Step</a:t>
            </a:r>
            <a:r>
              <a:rPr lang="hr-HR" sz="2800" dirty="0"/>
              <a:t> 6 </a:t>
            </a:r>
            <a:r>
              <a:rPr lang="hr-HR" sz="2800" dirty="0" err="1"/>
              <a:t>Repeated</a:t>
            </a:r>
            <a:r>
              <a:rPr lang="hr-HR" sz="2800" dirty="0"/>
              <a:t> </a:t>
            </a:r>
            <a:r>
              <a:rPr lang="hr-HR" sz="2800" dirty="0" err="1"/>
              <a:t>iterations</a:t>
            </a:r>
            <a:r>
              <a:rPr lang="hr-HR" sz="2800" dirty="0"/>
              <a:t> -&gt; </a:t>
            </a:r>
            <a:r>
              <a:rPr lang="hr-HR" sz="2800" dirty="0" err="1"/>
              <a:t>linear</a:t>
            </a:r>
            <a:r>
              <a:rPr lang="hr-HR" sz="2800" dirty="0"/>
              <a:t> </a:t>
            </a:r>
            <a:r>
              <a:rPr lang="hr-HR" sz="2800" dirty="0" err="1"/>
              <a:t>equations</a:t>
            </a:r>
            <a:r>
              <a:rPr lang="hr-HR" sz="2800" dirty="0"/>
              <a:t> </a:t>
            </a:r>
          </a:p>
          <a:p>
            <a:pPr marL="457200" lvl="1" indent="0">
              <a:buNone/>
            </a:pPr>
            <a:r>
              <a:rPr lang="hr-HR" sz="2400" dirty="0"/>
              <a:t>	(s</a:t>
            </a:r>
            <a:r>
              <a:rPr lang="hr-HR" sz="2400" baseline="-25000" dirty="0"/>
              <a:t>1</a:t>
            </a:r>
            <a:r>
              <a:rPr lang="hr-HR" sz="2400" dirty="0"/>
              <a:t>x</a:t>
            </a:r>
            <a:r>
              <a:rPr lang="hr-HR" sz="2400" baseline="-25000" dirty="0"/>
              <a:t>1</a:t>
            </a:r>
            <a:r>
              <a:rPr lang="hr-HR" sz="2400" dirty="0"/>
              <a:t> + s</a:t>
            </a:r>
            <a:r>
              <a:rPr lang="hr-HR" sz="2400" baseline="-25000" dirty="0"/>
              <a:t>2</a:t>
            </a:r>
            <a:r>
              <a:rPr lang="hr-HR" sz="2400" dirty="0"/>
              <a:t>x</a:t>
            </a:r>
            <a:r>
              <a:rPr lang="hr-HR" sz="2400" baseline="-25000" dirty="0"/>
              <a:t>2</a:t>
            </a:r>
            <a:r>
              <a:rPr lang="hr-HR" sz="2400" dirty="0"/>
              <a:t> + s</a:t>
            </a:r>
            <a:r>
              <a:rPr lang="hr-HR" sz="2400" baseline="-25000" dirty="0"/>
              <a:t>3</a:t>
            </a:r>
            <a:r>
              <a:rPr lang="hr-HR" sz="2400" dirty="0"/>
              <a:t>x</a:t>
            </a:r>
            <a:r>
              <a:rPr lang="hr-HR" sz="2400" baseline="-25000" dirty="0"/>
              <a:t>3</a:t>
            </a:r>
            <a:r>
              <a:rPr lang="hr-HR" sz="2400" dirty="0"/>
              <a:t> = 0 </a:t>
            </a:r>
            <a:r>
              <a:rPr lang="hr-HR" sz="2400" dirty="0" err="1"/>
              <a:t>mod</a:t>
            </a:r>
            <a:r>
              <a:rPr lang="hr-HR" sz="2400" dirty="0"/>
              <a:t> 2)</a:t>
            </a:r>
          </a:p>
          <a:p>
            <a:pPr marL="914400" lvl="2" indent="0">
              <a:buNone/>
            </a:pPr>
            <a:r>
              <a:rPr lang="hr-HR" sz="2800" b="1" dirty="0">
                <a:latin typeface="Courier" pitchFamily="2" charset="0"/>
              </a:rPr>
              <a:t>000</a:t>
            </a:r>
            <a:r>
              <a:rPr lang="hr-HR" sz="2800" dirty="0">
                <a:latin typeface="Courier" pitchFamily="2" charset="0"/>
              </a:rPr>
              <a:t> =&gt; 0 + 0 + 0  = 0 </a:t>
            </a:r>
            <a:r>
              <a:rPr lang="hr-HR" sz="2800" dirty="0" err="1">
                <a:latin typeface="Courier" pitchFamily="2" charset="0"/>
              </a:rPr>
              <a:t>mod</a:t>
            </a:r>
            <a:r>
              <a:rPr lang="hr-HR" sz="2800" dirty="0">
                <a:latin typeface="Courier" pitchFamily="2" charset="0"/>
              </a:rPr>
              <a:t> 2</a:t>
            </a:r>
          </a:p>
          <a:p>
            <a:pPr marL="914400" lvl="2" indent="0">
              <a:buNone/>
            </a:pPr>
            <a:r>
              <a:rPr lang="hr-HR" sz="2800" b="1" dirty="0">
                <a:latin typeface="Courier" pitchFamily="2" charset="0"/>
              </a:rPr>
              <a:t>011</a:t>
            </a:r>
            <a:r>
              <a:rPr lang="hr-HR" sz="2800" dirty="0">
                <a:latin typeface="Courier" pitchFamily="2" charset="0"/>
              </a:rPr>
              <a:t> =&gt; 0 + s</a:t>
            </a:r>
            <a:r>
              <a:rPr lang="hr-HR" sz="2800" baseline="-25000" dirty="0">
                <a:latin typeface="Courier" pitchFamily="2" charset="0"/>
              </a:rPr>
              <a:t>2</a:t>
            </a:r>
            <a:r>
              <a:rPr lang="hr-HR" sz="2800" dirty="0">
                <a:latin typeface="Courier" pitchFamily="2" charset="0"/>
              </a:rPr>
              <a:t> + s</a:t>
            </a:r>
            <a:r>
              <a:rPr lang="hr-HR" sz="2800" baseline="-25000" dirty="0">
                <a:latin typeface="Courier" pitchFamily="2" charset="0"/>
              </a:rPr>
              <a:t>3</a:t>
            </a:r>
            <a:r>
              <a:rPr lang="hr-HR" sz="2800" dirty="0">
                <a:latin typeface="Courier" pitchFamily="2" charset="0"/>
              </a:rPr>
              <a:t> = 0 </a:t>
            </a:r>
            <a:r>
              <a:rPr lang="hr-HR" sz="2800" dirty="0" err="1">
                <a:latin typeface="Courier" pitchFamily="2" charset="0"/>
              </a:rPr>
              <a:t>mod</a:t>
            </a:r>
            <a:r>
              <a:rPr lang="hr-HR" sz="2800" dirty="0">
                <a:latin typeface="Courier" pitchFamily="2" charset="0"/>
              </a:rPr>
              <a:t> 2</a:t>
            </a:r>
          </a:p>
          <a:p>
            <a:pPr marL="914400" lvl="2" indent="0">
              <a:buNone/>
            </a:pPr>
            <a:r>
              <a:rPr lang="hr-HR" sz="2800" b="1" dirty="0">
                <a:latin typeface="Courier" pitchFamily="2" charset="0"/>
              </a:rPr>
              <a:t>100</a:t>
            </a:r>
            <a:r>
              <a:rPr lang="hr-HR" sz="2800" dirty="0">
                <a:latin typeface="Courier" pitchFamily="2" charset="0"/>
              </a:rPr>
              <a:t> =&gt; s</a:t>
            </a:r>
            <a:r>
              <a:rPr lang="hr-HR" sz="2800" baseline="-25000" dirty="0">
                <a:latin typeface="Courier" pitchFamily="2" charset="0"/>
              </a:rPr>
              <a:t>1</a:t>
            </a:r>
            <a:r>
              <a:rPr lang="hr-HR" sz="2800" dirty="0">
                <a:latin typeface="Courier" pitchFamily="2" charset="0"/>
              </a:rPr>
              <a:t> + 0 + 0  = 0 </a:t>
            </a:r>
            <a:r>
              <a:rPr lang="hr-HR" sz="2800" dirty="0" err="1">
                <a:latin typeface="Courier" pitchFamily="2" charset="0"/>
              </a:rPr>
              <a:t>mod</a:t>
            </a:r>
            <a:r>
              <a:rPr lang="hr-HR" sz="2800" dirty="0">
                <a:latin typeface="Courier" pitchFamily="2" charset="0"/>
              </a:rPr>
              <a:t> 2</a:t>
            </a:r>
          </a:p>
          <a:p>
            <a:pPr marL="914400" lvl="2" indent="0">
              <a:buNone/>
            </a:pPr>
            <a:r>
              <a:rPr lang="hr-HR" sz="2800" b="1" dirty="0">
                <a:latin typeface="Courier" pitchFamily="2" charset="0"/>
              </a:rPr>
              <a:t>111</a:t>
            </a:r>
            <a:r>
              <a:rPr lang="hr-HR" sz="2800" dirty="0">
                <a:latin typeface="Courier" pitchFamily="2" charset="0"/>
              </a:rPr>
              <a:t> =&gt; s</a:t>
            </a:r>
            <a:r>
              <a:rPr lang="hr-HR" sz="2800" baseline="-25000" dirty="0">
                <a:latin typeface="Courier" pitchFamily="2" charset="0"/>
              </a:rPr>
              <a:t>1</a:t>
            </a:r>
            <a:r>
              <a:rPr lang="hr-HR" sz="2800" dirty="0">
                <a:latin typeface="Courier" pitchFamily="2" charset="0"/>
              </a:rPr>
              <a:t> + s</a:t>
            </a:r>
            <a:r>
              <a:rPr lang="hr-HR" sz="2800" baseline="-25000" dirty="0">
                <a:latin typeface="Courier" pitchFamily="2" charset="0"/>
              </a:rPr>
              <a:t>2</a:t>
            </a:r>
            <a:r>
              <a:rPr lang="hr-HR" sz="2800" dirty="0">
                <a:latin typeface="Courier" pitchFamily="2" charset="0"/>
              </a:rPr>
              <a:t> + s</a:t>
            </a:r>
            <a:r>
              <a:rPr lang="hr-HR" sz="2800" baseline="-25000" dirty="0">
                <a:latin typeface="Courier" pitchFamily="2" charset="0"/>
              </a:rPr>
              <a:t>3</a:t>
            </a:r>
            <a:r>
              <a:rPr lang="hr-HR" sz="2800" dirty="0">
                <a:latin typeface="Courier" pitchFamily="2" charset="0"/>
              </a:rPr>
              <a:t> = 0 </a:t>
            </a:r>
            <a:r>
              <a:rPr lang="hr-HR" sz="2800" dirty="0" err="1">
                <a:latin typeface="Courier" pitchFamily="2" charset="0"/>
              </a:rPr>
              <a:t>mod</a:t>
            </a:r>
            <a:r>
              <a:rPr lang="hr-HR" sz="2800" dirty="0">
                <a:latin typeface="Courier" pitchFamily="2" charset="0"/>
              </a:rPr>
              <a:t> 2</a:t>
            </a:r>
            <a:endParaRPr lang="hr-HR" sz="2000" dirty="0">
              <a:latin typeface="Courier" pitchFamily="2" charset="0"/>
            </a:endParaRPr>
          </a:p>
          <a:p>
            <a:pPr lvl="1"/>
            <a:r>
              <a:rPr lang="en-US" sz="3200" dirty="0"/>
              <a:t>Classic Gaussian elimination =&gt; s = 011</a:t>
            </a:r>
            <a:endParaRPr lang="hr-HR" sz="3200" dirty="0"/>
          </a:p>
          <a:p>
            <a:pPr lvl="1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765794-0258-3140-853A-DF1E2C8718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033086"/>
              </p:ext>
            </p:extLst>
          </p:nvPr>
        </p:nvGraphicFramePr>
        <p:xfrm>
          <a:off x="9025993" y="3043040"/>
          <a:ext cx="2075376" cy="3205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1"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400" b="1" i="1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400" b="1" i="1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151">
                <a:tc>
                  <a:txBody>
                    <a:bodyPr/>
                    <a:lstStyle/>
                    <a:p>
                      <a:r>
                        <a:rPr lang="en-US" sz="12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2710F-8338-2B42-A9B4-9BE82BE5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C500E-FB57-624A-868A-C51FEC7F3C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631" y="0"/>
            <a:ext cx="4157369" cy="25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6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recipe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492596" y="2211516"/>
                <a:ext cx="10076552" cy="354171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Set up a superposition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Apply the function x + (x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s) to the superposition using an oracle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00B0F0"/>
                    </a:solidFill>
                  </a:rPr>
                  <a:t>Fourier sample the superposition to get a random x : x . s = 0 (mod 2)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steps 1 &amp; 2 n-1 times to generate n-1 linear equations in 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for s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2596" y="2211516"/>
                <a:ext cx="10076552" cy="3541712"/>
              </a:xfrm>
              <a:blipFill>
                <a:blip r:embed="rId2"/>
                <a:stretch>
                  <a:fillRect l="-113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B1B35-3012-7440-A5F5-65FEF23F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9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iterations?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A6AF8-30EF-9B44-BAEF-6542353B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056" y="2268686"/>
            <a:ext cx="9821448" cy="238282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solve a set of linearly independent equations with n parameters, we need at least n - 1 equations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the quantum algorithm may generate multiple random (yet accurate) equations of the form </a:t>
            </a:r>
            <a:r>
              <a:rPr lang="hr-HR" dirty="0"/>
              <a:t>s</a:t>
            </a:r>
            <a:r>
              <a:rPr lang="hr-HR" baseline="-25000" dirty="0"/>
              <a:t>1</a:t>
            </a:r>
            <a:r>
              <a:rPr lang="hr-HR" dirty="0"/>
              <a:t>x</a:t>
            </a:r>
            <a:r>
              <a:rPr lang="hr-HR" baseline="-25000" dirty="0"/>
              <a:t>1</a:t>
            </a:r>
            <a:r>
              <a:rPr lang="hr-HR" dirty="0"/>
              <a:t> + s</a:t>
            </a:r>
            <a:r>
              <a:rPr lang="hr-HR" baseline="-25000" dirty="0"/>
              <a:t>2</a:t>
            </a:r>
            <a:r>
              <a:rPr lang="hr-HR" dirty="0"/>
              <a:t>x</a:t>
            </a:r>
            <a:r>
              <a:rPr lang="hr-HR" baseline="-25000" dirty="0"/>
              <a:t>2</a:t>
            </a:r>
            <a:r>
              <a:rPr lang="hr-HR" dirty="0"/>
              <a:t> + s</a:t>
            </a:r>
            <a:r>
              <a:rPr lang="hr-HR" baseline="-25000" dirty="0"/>
              <a:t>3</a:t>
            </a:r>
            <a:r>
              <a:rPr lang="hr-HR" dirty="0"/>
              <a:t>x</a:t>
            </a:r>
            <a:r>
              <a:rPr lang="hr-HR" baseline="-25000" dirty="0"/>
              <a:t>3</a:t>
            </a:r>
            <a:r>
              <a:rPr lang="hr-HR" dirty="0"/>
              <a:t> = 0 </a:t>
            </a:r>
            <a:r>
              <a:rPr lang="hr-HR" dirty="0" err="1"/>
              <a:t>mod</a:t>
            </a:r>
            <a:r>
              <a:rPr lang="hr-HR" dirty="0"/>
              <a:t> 2</a:t>
            </a:r>
          </a:p>
          <a:p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Bonus</a:t>
            </a:r>
            <a:r>
              <a:rPr lang="hr-HR" dirty="0"/>
              <a:t> :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latin typeface="Arial" panose="020B0604020202020204" pitchFamily="34" charset="0"/>
                <a:cs typeface="Arial" panose="020B0604020202020204" pitchFamily="34" charset="0"/>
              </a:rPr>
              <a:t>checked</a:t>
            </a:r>
            <a:r>
              <a:rPr lang="hr-H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r-HR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4108-67B8-3D4B-B5F8-29851D5D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5141-A84C-234D-B870-CB824599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iterations?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982936"/>
                <a:ext cx="9821448" cy="426546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nor/>
                          </m:rPr>
                          <a:rPr lang="en-US" sz="3200" dirty="0"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= 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box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200" dirty="0">
                    <a:latin typeface="Courier" pitchFamily="2" charset="0"/>
                  </a:rPr>
                  <a:t>(1+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⨁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ourier" pitchFamily="2" charset="0"/>
                  </a:rPr>
                  <a:t>|y&gt;</a:t>
                </a:r>
              </a:p>
              <a:p>
                <a:pPr lvl="1"/>
                <a:r>
                  <a:rPr lang="en-US" sz="2800" dirty="0"/>
                  <a:t>If s ≠ 0</a:t>
                </a:r>
                <a:r>
                  <a:rPr lang="en-US" sz="2800" baseline="30000" dirty="0"/>
                  <a:t>n</a:t>
                </a:r>
                <a:r>
                  <a:rPr lang="en-US" sz="2800" dirty="0"/>
                  <a:t> </a:t>
                </a:r>
              </a:p>
              <a:p>
                <a:pPr lvl="2"/>
                <a:r>
                  <a:rPr lang="en-US" sz="2800" dirty="0" err="1"/>
                  <a:t>P</a:t>
                </a:r>
                <a:r>
                  <a:rPr lang="en-US" sz="2800" baseline="-25000" dirty="0" err="1"/>
                  <a:t>y</a:t>
                </a:r>
                <a:r>
                  <a:rPr lang="en-US" sz="2800" dirty="0"/>
                  <a:t> = 1/2 </a:t>
                </a:r>
                <a:r>
                  <a:rPr lang="en-US" sz="2800" baseline="30000" dirty="0"/>
                  <a:t>n-1</a:t>
                </a:r>
              </a:p>
              <a:p>
                <a:r>
                  <a:rPr lang="en-US" sz="3400" dirty="0"/>
                  <a:t>1st iteration is (</a:t>
                </a:r>
                <a:r>
                  <a:rPr lang="en-US" sz="3600" dirty="0"/>
                  <a:t>1</a:t>
                </a:r>
                <a:r>
                  <a:rPr lang="en-US" sz="4000" dirty="0"/>
                  <a:t> -</a:t>
                </a:r>
                <a:r>
                  <a:rPr lang="en-US" sz="3400" baseline="30000" dirty="0"/>
                  <a:t> </a:t>
                </a:r>
                <a:r>
                  <a:rPr lang="en-US" sz="3600" dirty="0"/>
                  <a:t>1/2 </a:t>
                </a:r>
                <a:r>
                  <a:rPr lang="en-US" sz="3600" baseline="30000" dirty="0"/>
                  <a:t>n-1</a:t>
                </a:r>
                <a:r>
                  <a:rPr lang="en-US" sz="3400" baseline="30000" dirty="0"/>
                  <a:t> </a:t>
                </a:r>
                <a:r>
                  <a:rPr lang="en-US" sz="3600" dirty="0"/>
                  <a:t>)</a:t>
                </a:r>
                <a:endParaRPr lang="en-US" sz="40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[1 −</m:t>
                        </m:r>
                        <m:r>
                          <m:rPr>
                            <m:nor/>
                          </m:rPr>
                          <a:rPr lang="en-US" sz="3600" dirty="0"/>
                          <m:t>1/2 </m:t>
                        </m:r>
                        <m:r>
                          <m:rPr>
                            <m:nor/>
                          </m:rPr>
                          <a:rPr lang="en-US" sz="36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sz="3600" baseline="30000" dirty="0"/>
                          <m:t>−1</m:t>
                        </m:r>
                      </m:e>
                    </m:nary>
                  </m:oMath>
                </a14:m>
                <a:r>
                  <a:rPr lang="en-US" sz="4000" dirty="0">
                    <a:latin typeface="Courier" pitchFamily="2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4000" dirty="0">
                    <a:latin typeface="Courier" pitchFamily="2" charset="0"/>
                  </a:rPr>
                  <a:t> .28 &gt; ¼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=&gt; 4n iterations </a:t>
                </a:r>
              </a:p>
              <a:p>
                <a:endParaRPr lang="en-US" dirty="0"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AA6AF8-30EF-9B44-BAEF-6542353B1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982936"/>
                <a:ext cx="9821448" cy="4265464"/>
              </a:xfrm>
              <a:blipFill>
                <a:blip r:embed="rId2"/>
                <a:stretch>
                  <a:fillRect l="-5297" t="-14286" b="-18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4108-67B8-3D4B-B5F8-29851D5D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2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It’s all about complexity reduction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3" y="1875114"/>
            <a:ext cx="9906000" cy="3541712"/>
          </a:xfrm>
        </p:spPr>
        <p:txBody>
          <a:bodyPr/>
          <a:lstStyle/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classical version has a 2~</a:t>
            </a:r>
            <a:r>
              <a:rPr lang="en-US" sz="2200" baseline="30000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use of memory and time (e.g. running through the table twice)</a:t>
            </a:r>
            <a:endParaRPr lang="en-US" sz="2200" baseline="30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quantum version doesn’t. It uses superposition and quantum </a:t>
            </a:r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fourier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transforms to reduce to a linear problem relating to N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It’s a probabilistic answer with a probabilistic number of steps </a:t>
            </a:r>
          </a:p>
          <a:p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E903F-3065-9F4D-89FD-F33E0DE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2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BE521-6244-7B4C-B603-2D41C197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AD96-5CB4-AB40-9E62-A25784E9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period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77DA2-7696-A647-A3E1-C7559ED1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18295B-4ED1-714E-B4F5-F48C082C2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29" y="2097087"/>
            <a:ext cx="6181055" cy="1851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F2F2C-D779-7B4C-AC87-7E9D0D23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41" y="1994384"/>
            <a:ext cx="5204452" cy="421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3BD5C-038F-0A45-86D0-417C3FD4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3948266"/>
            <a:ext cx="5232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49AD96-5CB4-AB40-9E62-A25784E94C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 particular type of period – XOR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49AD96-5CB4-AB40-9E62-A25784E94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77DA2-7696-A647-A3E1-C7559ED1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69A8AB3-51C3-CE47-BC71-0AE900734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33283"/>
              </p:ext>
            </p:extLst>
          </p:nvPr>
        </p:nvGraphicFramePr>
        <p:xfrm>
          <a:off x="1141413" y="2249488"/>
          <a:ext cx="990600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197196955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23276020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66370926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57929050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46746232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402813765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27048498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06820387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707524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7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6281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556D4A-78BE-BC4D-A113-F9F8DAC0021A}"/>
                  </a:ext>
                </a:extLst>
              </p:cNvPr>
              <p:cNvSpPr txBox="1"/>
              <p:nvPr/>
            </p:nvSpPr>
            <p:spPr>
              <a:xfrm>
                <a:off x="3436317" y="3693855"/>
                <a:ext cx="437321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f(</a:t>
                </a:r>
                <a:r>
                  <a:rPr lang="en-US" sz="3200" dirty="0">
                    <a:solidFill>
                      <a:schemeClr val="tx1"/>
                    </a:solidFill>
                  </a:rPr>
                  <a:t>x) =  f (x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period)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e.g. 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f(0) = 2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f(0+period) = 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What’s the period?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556D4A-78BE-BC4D-A113-F9F8DAC00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17" y="3693855"/>
                <a:ext cx="4373217" cy="2554545"/>
              </a:xfrm>
              <a:prstGeom prst="rect">
                <a:avLst/>
              </a:prstGeom>
              <a:blipFill>
                <a:blip r:embed="rId3"/>
                <a:stretch>
                  <a:fillRect l="-3188" t="-2970" b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11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AD96-5CB4-AB40-9E62-A25784E9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1" y="15115"/>
            <a:ext cx="9906000" cy="1477963"/>
          </a:xfrm>
        </p:spPr>
        <p:txBody>
          <a:bodyPr/>
          <a:lstStyle/>
          <a:p>
            <a:r>
              <a:rPr lang="en-US" dirty="0"/>
              <a:t>Finding the period (XOR)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77DA2-7696-A647-A3E1-C7559ED1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>
                <a:extLst>
                  <a:ext uri="{FF2B5EF4-FFF2-40B4-BE49-F238E27FC236}">
                    <a16:creationId xmlns:a16="http://schemas.microsoft.com/office/drawing/2014/main" id="{269A8AB3-51C3-CE47-BC71-0AE9007347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16463158"/>
                  </p:ext>
                </p:extLst>
              </p:nvPr>
            </p:nvGraphicFramePr>
            <p:xfrm>
              <a:off x="1051958" y="1084469"/>
              <a:ext cx="9906003" cy="5527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667">
                      <a:extLst>
                        <a:ext uri="{9D8B030D-6E8A-4147-A177-3AD203B41FA5}">
                          <a16:colId xmlns:a16="http://schemas.microsoft.com/office/drawing/2014/main" val="197196955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232760209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3663709261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57929050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467462321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402813765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27048498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106820387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7075246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177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183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572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9628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7165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" charset="0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dirty="0"/>
                            <a:t>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992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6724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" charset="0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dirty="0"/>
                            <a:t>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5923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291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" charset="0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dirty="0"/>
                            <a:t> Period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431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999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" charset="0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dirty="0"/>
                            <a:t> Index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672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>
                <a:extLst>
                  <a:ext uri="{FF2B5EF4-FFF2-40B4-BE49-F238E27FC236}">
                    <a16:creationId xmlns:a16="http://schemas.microsoft.com/office/drawing/2014/main" id="{269A8AB3-51C3-CE47-BC71-0AE9007347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16463158"/>
                  </p:ext>
                </p:extLst>
              </p:nvPr>
            </p:nvGraphicFramePr>
            <p:xfrm>
              <a:off x="1051958" y="1084469"/>
              <a:ext cx="9906003" cy="5527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00667">
                      <a:extLst>
                        <a:ext uri="{9D8B030D-6E8A-4147-A177-3AD203B41FA5}">
                          <a16:colId xmlns:a16="http://schemas.microsoft.com/office/drawing/2014/main" val="197196955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232760209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3663709261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57929050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467462321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402813765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2270484983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106820387"/>
                        </a:ext>
                      </a:extLst>
                    </a:gridCol>
                    <a:gridCol w="1100667">
                      <a:extLst>
                        <a:ext uri="{9D8B030D-6E8A-4147-A177-3AD203B41FA5}">
                          <a16:colId xmlns:a16="http://schemas.microsoft.com/office/drawing/2014/main" val="7075246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177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Index 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1832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5721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Binary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9628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716522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96" r="-797701" b="-48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992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67241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47059" r="-797701" b="-325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5923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29192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16000" r="-797701" b="-17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431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99968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76000" r="-797701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i="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672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D035C-1E38-4D42-A0D1-C55A5B63CBD0}"/>
                  </a:ext>
                </a:extLst>
              </p:cNvPr>
              <p:cNvSpPr txBox="1"/>
              <p:nvPr/>
            </p:nvSpPr>
            <p:spPr>
              <a:xfrm>
                <a:off x="7345017" y="2811014"/>
                <a:ext cx="45421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f(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x) =  f (x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" charset="0"/>
                      </a:rPr>
                      <m:t>⨁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period)</a:t>
                </a:r>
              </a:p>
              <a:p>
                <a:r>
                  <a:rPr lang="en-US" sz="3200" b="1" dirty="0"/>
                  <a:t>period = 011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CD035C-1E38-4D42-A0D1-C55A5B63C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017" y="2811014"/>
                <a:ext cx="4542183" cy="1077218"/>
              </a:xfrm>
              <a:prstGeom prst="rect">
                <a:avLst/>
              </a:prstGeom>
              <a:blipFill>
                <a:blip r:embed="rId3"/>
                <a:stretch>
                  <a:fillRect l="-3064" t="-5814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9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SIMON </a:t>
            </a:r>
            <a:r>
              <a:rPr lang="mr-IN" dirty="0"/>
              <a:t>–</a:t>
            </a:r>
            <a:r>
              <a:rPr lang="en-US" dirty="0"/>
              <a:t> The problem 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710372" y="2004323"/>
          <a:ext cx="20460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87494" y="1726027"/>
            <a:ext cx="8798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= 0 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 - 1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 - 1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= 0 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 – 1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== 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&amp;&amp; (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 XOR 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found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mr-IN" sz="2400" dirty="0" err="1">
                <a:latin typeface="Courier" charset="0"/>
                <a:ea typeface="Courier" charset="0"/>
                <a:cs typeface="Courier" charset="0"/>
              </a:rPr>
              <a:t>it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s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);}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}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br>
              <a:rPr lang="mr-IN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Found it! 011</a:t>
            </a:r>
            <a:endParaRPr lang="mr-IN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9C1A8-1007-5C42-B2FA-C5862030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DCB2-D3E9-F449-A6D8-E54F38DB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SIMon’s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9B5A-516B-3342-B925-028746AA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3738"/>
            <a:ext cx="9906000" cy="3541712"/>
          </a:xfrm>
        </p:spPr>
        <p:txBody>
          <a:bodyPr/>
          <a:lstStyle/>
          <a:p>
            <a:r>
              <a:rPr lang="en-US" dirty="0"/>
              <a:t>A contrived algorithm to show quantum supremacy</a:t>
            </a:r>
          </a:p>
          <a:p>
            <a:pPr lvl="1"/>
            <a:r>
              <a:rPr lang="en-US" dirty="0"/>
              <a:t>Classic is O(2 </a:t>
            </a:r>
            <a:r>
              <a:rPr lang="en-US" baseline="30000" dirty="0"/>
              <a:t>n-1</a:t>
            </a:r>
            <a:r>
              <a:rPr lang="en-US" dirty="0"/>
              <a:t>),  Quantum is O(poly n)</a:t>
            </a:r>
          </a:p>
          <a:p>
            <a:r>
              <a:rPr lang="en-US" dirty="0"/>
              <a:t>Exploits the Hadamard Transform and quantum interference</a:t>
            </a:r>
          </a:p>
          <a:p>
            <a:pPr lvl="1"/>
            <a:r>
              <a:rPr lang="en-US" dirty="0"/>
              <a:t>Simon observed : the Quantum Discrete Fourier Transform is similar to the Hadamard</a:t>
            </a:r>
          </a:p>
          <a:p>
            <a:r>
              <a:rPr lang="en-US" dirty="0"/>
              <a:t>Uses “quantum sampling” to generate a potential solution</a:t>
            </a:r>
          </a:p>
          <a:p>
            <a:r>
              <a:rPr lang="en-US" dirty="0"/>
              <a:t>Accumulate and classically solve a set of linear equations </a:t>
            </a:r>
          </a:p>
          <a:p>
            <a:r>
              <a:rPr lang="en-US" dirty="0"/>
              <a:t>Has a probabilistic result</a:t>
            </a:r>
          </a:p>
          <a:p>
            <a:r>
              <a:rPr lang="en-US" dirty="0"/>
              <a:t>Is the inspiration for Shor’s algorithm (Abelian Hidden Subgroup Problem)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A2DF-CBA4-9945-A892-AC382F5F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1695"/>
            <a:ext cx="9906000" cy="1477963"/>
          </a:xfrm>
        </p:spPr>
        <p:txBody>
          <a:bodyPr/>
          <a:lstStyle/>
          <a:p>
            <a:r>
              <a:rPr lang="en-US" dirty="0"/>
              <a:t>Big O Charts via Eric Rowell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131" y="1399396"/>
            <a:ext cx="7714563" cy="52199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00F51-FE5F-2243-80AC-100354F1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84283E-B9B6-C14D-8443-837E2E352EE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1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67432</TotalTime>
  <Words>2202</Words>
  <Application>Microsoft Macintosh PowerPoint</Application>
  <PresentationFormat>Widescreen</PresentationFormat>
  <Paragraphs>536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Cambria Math</vt:lpstr>
      <vt:lpstr>Courier</vt:lpstr>
      <vt:lpstr>Courier New</vt:lpstr>
      <vt:lpstr>Mangal</vt:lpstr>
      <vt:lpstr>Symbol</vt:lpstr>
      <vt:lpstr>Trebuchet MS</vt:lpstr>
      <vt:lpstr>Tw Cen MT</vt:lpstr>
      <vt:lpstr>Circuit</vt:lpstr>
      <vt:lpstr>PowerPoint Presentation</vt:lpstr>
      <vt:lpstr>PowerPoint Presentation</vt:lpstr>
      <vt:lpstr>The talk</vt:lpstr>
      <vt:lpstr>Finding the period</vt:lpstr>
      <vt:lpstr>A particular type of period – XOR ⨁</vt:lpstr>
      <vt:lpstr>Finding the period (XOR)</vt:lpstr>
      <vt:lpstr>SIMON – The problem </vt:lpstr>
      <vt:lpstr>SIMon’s Algorithm</vt:lpstr>
      <vt:lpstr>Big O Charts via Eric Rowell </vt:lpstr>
      <vt:lpstr>SIMON  An ARTIFICIAL EXAMPLE of Quantum speedup  </vt:lpstr>
      <vt:lpstr>It’s all about complexity reduction</vt:lpstr>
      <vt:lpstr>The recipe</vt:lpstr>
      <vt:lpstr>Overall execution</vt:lpstr>
      <vt:lpstr>Programmer’s point-of-view</vt:lpstr>
      <vt:lpstr>PowerPoint Presentation</vt:lpstr>
      <vt:lpstr>PowerPoint Presentation</vt:lpstr>
      <vt:lpstr>THeory</vt:lpstr>
      <vt:lpstr>THeory </vt:lpstr>
      <vt:lpstr>The Oracle (STEP 2)</vt:lpstr>
      <vt:lpstr>RUNNING Example (1) </vt:lpstr>
      <vt:lpstr>RUNNING Example (2)</vt:lpstr>
      <vt:lpstr>RUNNING Example (3) </vt:lpstr>
      <vt:lpstr>Where are we? </vt:lpstr>
      <vt:lpstr>Serious definition of Hadamard </vt:lpstr>
      <vt:lpstr>Applying the second hadamard</vt:lpstr>
      <vt:lpstr>Which reduces to </vt:lpstr>
      <vt:lpstr>QUANTUM INTERFERence on  y ⨁ s</vt:lpstr>
      <vt:lpstr>quantum interference</vt:lpstr>
      <vt:lpstr>Gaussian elimination</vt:lpstr>
      <vt:lpstr>WHERE WE ARE</vt:lpstr>
      <vt:lpstr>RUNNING Example (4) </vt:lpstr>
      <vt:lpstr>PowerPoint Presentation</vt:lpstr>
      <vt:lpstr>Overall execution</vt:lpstr>
      <vt:lpstr>RUNNING Example (5)  </vt:lpstr>
      <vt:lpstr>The recipe</vt:lpstr>
      <vt:lpstr>How many iterations? </vt:lpstr>
      <vt:lpstr>How many iterations? </vt:lpstr>
      <vt:lpstr>It’s all about complexity reduction</vt:lpstr>
      <vt:lpstr>END of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STEVE YALOVITSER</dc:creator>
  <cp:lastModifiedBy>Steven Willis</cp:lastModifiedBy>
  <cp:revision>368</cp:revision>
  <cp:lastPrinted>2018-05-17T19:38:03Z</cp:lastPrinted>
  <dcterms:created xsi:type="dcterms:W3CDTF">2017-02-28T01:20:52Z</dcterms:created>
  <dcterms:modified xsi:type="dcterms:W3CDTF">2018-05-17T19:38:07Z</dcterms:modified>
</cp:coreProperties>
</file>